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70" r:id="rId6"/>
    <p:sldId id="263" r:id="rId7"/>
    <p:sldId id="259" r:id="rId8"/>
    <p:sldId id="260" r:id="rId9"/>
    <p:sldId id="264" r:id="rId10"/>
    <p:sldId id="265" r:id="rId11"/>
    <p:sldId id="269" r:id="rId12"/>
    <p:sldId id="287" r:id="rId13"/>
    <p:sldId id="289" r:id="rId14"/>
    <p:sldId id="290" r:id="rId15"/>
    <p:sldId id="288" r:id="rId16"/>
    <p:sldId id="266" r:id="rId17"/>
    <p:sldId id="291" r:id="rId18"/>
    <p:sldId id="273" r:id="rId19"/>
    <p:sldId id="274" r:id="rId20"/>
    <p:sldId id="294" r:id="rId21"/>
    <p:sldId id="300" r:id="rId22"/>
    <p:sldId id="292" r:id="rId23"/>
    <p:sldId id="277" r:id="rId24"/>
    <p:sldId id="293" r:id="rId25"/>
    <p:sldId id="295" r:id="rId26"/>
    <p:sldId id="296" r:id="rId27"/>
    <p:sldId id="297" r:id="rId28"/>
    <p:sldId id="298" r:id="rId29"/>
    <p:sldId id="299" r:id="rId30"/>
    <p:sldId id="301" r:id="rId31"/>
    <p:sldId id="302" r:id="rId32"/>
    <p:sldId id="278" r:id="rId33"/>
    <p:sldId id="303" r:id="rId34"/>
    <p:sldId id="304" r:id="rId35"/>
    <p:sldId id="305" r:id="rId36"/>
    <p:sldId id="306" r:id="rId37"/>
    <p:sldId id="326" r:id="rId38"/>
    <p:sldId id="328" r:id="rId39"/>
    <p:sldId id="327" r:id="rId40"/>
    <p:sldId id="307" r:id="rId41"/>
    <p:sldId id="308" r:id="rId42"/>
    <p:sldId id="309" r:id="rId43"/>
    <p:sldId id="280" r:id="rId44"/>
    <p:sldId id="310" r:id="rId45"/>
    <p:sldId id="311" r:id="rId46"/>
    <p:sldId id="281" r:id="rId47"/>
    <p:sldId id="276" r:id="rId48"/>
    <p:sldId id="282" r:id="rId49"/>
    <p:sldId id="312" r:id="rId50"/>
    <p:sldId id="315" r:id="rId51"/>
    <p:sldId id="332" r:id="rId52"/>
    <p:sldId id="333" r:id="rId53"/>
    <p:sldId id="330" r:id="rId54"/>
    <p:sldId id="331" r:id="rId55"/>
    <p:sldId id="335" r:id="rId56"/>
    <p:sldId id="334" r:id="rId57"/>
    <p:sldId id="267" r:id="rId58"/>
    <p:sldId id="313" r:id="rId59"/>
    <p:sldId id="314" r:id="rId60"/>
    <p:sldId id="317" r:id="rId61"/>
    <p:sldId id="283" r:id="rId62"/>
    <p:sldId id="318" r:id="rId63"/>
    <p:sldId id="321" r:id="rId64"/>
    <p:sldId id="319" r:id="rId65"/>
    <p:sldId id="320" r:id="rId66"/>
    <p:sldId id="316" r:id="rId67"/>
    <p:sldId id="329" r:id="rId68"/>
    <p:sldId id="285" r:id="rId69"/>
    <p:sldId id="286" r:id="rId70"/>
    <p:sldId id="268" r:id="rId71"/>
    <p:sldId id="322" r:id="rId72"/>
    <p:sldId id="336" r:id="rId73"/>
    <p:sldId id="324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54"/>
    <p:restoredTop sz="94674"/>
  </p:normalViewPr>
  <p:slideViewPr>
    <p:cSldViewPr snapToGrid="0" snapToObjects="1">
      <p:cViewPr>
        <p:scale>
          <a:sx n="107" d="100"/>
          <a:sy n="107" d="100"/>
        </p:scale>
        <p:origin x="680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etherscan.io/address/0x9B11EFcAAA1890f6eE52C6bB7CF8153aC5d74139#contracts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569B9E-9963-9F48-9B0A-000FF828BE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Ethereum</a:t>
            </a:r>
            <a:r>
              <a:rPr kumimoji="1" lang="zh-CN" altLang="en-US" dirty="0"/>
              <a:t>智能合约与符号执行技术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67F0175-055E-4E41-957F-49A8FE6E41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/>
              <a:t>LCatro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0053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智能合约预校验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33600-7A20-2746-B6FF-DCFD73034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68" y="2092009"/>
            <a:ext cx="8596668" cy="3880773"/>
          </a:xfrm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5A8512-D09C-3A49-A5E3-2001886B0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724" y="1357775"/>
            <a:ext cx="5496552" cy="5349240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FD2D49DF-FA59-0444-979F-B280070B0AAC}"/>
              </a:ext>
            </a:extLst>
          </p:cNvPr>
          <p:cNvCxnSpPr>
            <a:cxnSpLocks/>
          </p:cNvCxnSpPr>
          <p:nvPr/>
        </p:nvCxnSpPr>
        <p:spPr>
          <a:xfrm flipV="1">
            <a:off x="2318204" y="1961516"/>
            <a:ext cx="1122795" cy="3978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7C753AB-4CE6-5D48-8EC5-612DAAE08247}"/>
              </a:ext>
            </a:extLst>
          </p:cNvPr>
          <p:cNvSpPr txBox="1"/>
          <p:nvPr/>
        </p:nvSpPr>
        <p:spPr>
          <a:xfrm>
            <a:off x="460489" y="235934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初始化内存空间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0807DA4B-AD8E-AF4B-A96D-4DA1C5501EA1}"/>
              </a:ext>
            </a:extLst>
          </p:cNvPr>
          <p:cNvCxnSpPr>
            <a:cxnSpLocks/>
          </p:cNvCxnSpPr>
          <p:nvPr/>
        </p:nvCxnSpPr>
        <p:spPr>
          <a:xfrm flipH="1">
            <a:off x="5324294" y="1861820"/>
            <a:ext cx="972061" cy="4975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5BC6B84-BDB7-DB4A-8542-D97D336BFD01}"/>
              </a:ext>
            </a:extLst>
          </p:cNvPr>
          <p:cNvSpPr txBox="1"/>
          <p:nvPr/>
        </p:nvSpPr>
        <p:spPr>
          <a:xfrm>
            <a:off x="6387795" y="1450003"/>
            <a:ext cx="3343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检验</a:t>
            </a: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CALLDATA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的长度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80041EE6-652E-4F4A-A884-4154F084E420}"/>
              </a:ext>
            </a:extLst>
          </p:cNvPr>
          <p:cNvCxnSpPr>
            <a:cxnSpLocks/>
          </p:cNvCxnSpPr>
          <p:nvPr/>
        </p:nvCxnSpPr>
        <p:spPr>
          <a:xfrm flipH="1">
            <a:off x="8560730" y="2571889"/>
            <a:ext cx="972061" cy="4975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784496B-50DB-6341-A790-34CA2CEB2015}"/>
              </a:ext>
            </a:extLst>
          </p:cNvPr>
          <p:cNvSpPr txBox="1"/>
          <p:nvPr/>
        </p:nvSpPr>
        <p:spPr>
          <a:xfrm>
            <a:off x="9637169" y="2092009"/>
            <a:ext cx="24206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获取</a:t>
            </a: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CALLDATA</a:t>
            </a:r>
          </a:p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前四字节数据</a:t>
            </a: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AED279DF-B5CF-AC45-8C76-CA3FC5BDFA20}"/>
              </a:ext>
            </a:extLst>
          </p:cNvPr>
          <p:cNvCxnSpPr>
            <a:cxnSpLocks/>
          </p:cNvCxnSpPr>
          <p:nvPr/>
        </p:nvCxnSpPr>
        <p:spPr>
          <a:xfrm flipV="1">
            <a:off x="2224929" y="3940637"/>
            <a:ext cx="1216070" cy="4208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9EC09D6-CA4B-E445-9670-6AF2C8846EBB}"/>
              </a:ext>
            </a:extLst>
          </p:cNvPr>
          <p:cNvCxnSpPr>
            <a:cxnSpLocks/>
          </p:cNvCxnSpPr>
          <p:nvPr/>
        </p:nvCxnSpPr>
        <p:spPr>
          <a:xfrm>
            <a:off x="2221775" y="4674870"/>
            <a:ext cx="121922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0154A4A-69F9-F643-92ED-62A884EBC175}"/>
              </a:ext>
            </a:extLst>
          </p:cNvPr>
          <p:cNvCxnSpPr>
            <a:cxnSpLocks/>
          </p:cNvCxnSpPr>
          <p:nvPr/>
        </p:nvCxnSpPr>
        <p:spPr>
          <a:xfrm>
            <a:off x="2221775" y="4988244"/>
            <a:ext cx="1219224" cy="3609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B006F61B-BB60-F041-8EE3-EC59468022B2}"/>
              </a:ext>
            </a:extLst>
          </p:cNvPr>
          <p:cNvSpPr txBox="1"/>
          <p:nvPr/>
        </p:nvSpPr>
        <p:spPr>
          <a:xfrm>
            <a:off x="459529" y="4259371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跳转到不同</a:t>
            </a:r>
            <a:endParaRPr kumimoji="1"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的入口点</a:t>
            </a:r>
          </a:p>
        </p:txBody>
      </p:sp>
    </p:spTree>
    <p:extLst>
      <p:ext uri="{BB962C8B-B14F-4D97-AF65-F5344CB8AC3E}">
        <p14:creationId xmlns:p14="http://schemas.microsoft.com/office/powerpoint/2010/main" val="1941092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从单个函数开始分析智能合约结构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33600-7A20-2746-B6FF-DCFD7303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+mj-ea"/>
                <a:ea typeface="+mj-ea"/>
              </a:rPr>
              <a:t>3.Payable</a:t>
            </a:r>
            <a:r>
              <a:rPr kumimoji="1" lang="zh-CN" altLang="en-US" dirty="0">
                <a:latin typeface="+mj-ea"/>
                <a:ea typeface="+mj-ea"/>
              </a:rPr>
              <a:t> 检测</a:t>
            </a:r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en-US" altLang="zh-CN" dirty="0">
                <a:latin typeface="+mj-ea"/>
                <a:ea typeface="+mj-ea"/>
              </a:rPr>
              <a:t>4.</a:t>
            </a:r>
            <a:r>
              <a:rPr kumimoji="1" lang="zh-CN" altLang="en-US" dirty="0">
                <a:latin typeface="+mj-ea"/>
                <a:ea typeface="+mj-ea"/>
              </a:rPr>
              <a:t>从</a:t>
            </a:r>
            <a:r>
              <a:rPr kumimoji="1" lang="en-US" altLang="zh-CN" dirty="0">
                <a:latin typeface="+mj-ea"/>
                <a:ea typeface="+mj-ea"/>
              </a:rPr>
              <a:t>CALLDATA</a:t>
            </a:r>
            <a:r>
              <a:rPr kumimoji="1" lang="zh-CN" altLang="en-US" dirty="0">
                <a:latin typeface="+mj-ea"/>
                <a:ea typeface="+mj-ea"/>
              </a:rPr>
              <a:t> 中提取函数参数</a:t>
            </a:r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en-US" altLang="zh-CN" dirty="0">
                <a:latin typeface="+mj-ea"/>
                <a:ea typeface="+mj-ea"/>
              </a:rPr>
              <a:t>5.</a:t>
            </a:r>
            <a:r>
              <a:rPr kumimoji="1" lang="zh-CN" altLang="en-US" dirty="0">
                <a:latin typeface="+mj-ea"/>
                <a:ea typeface="+mj-ea"/>
              </a:rPr>
              <a:t>函数代码</a:t>
            </a:r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en-US" altLang="zh-CN" dirty="0">
                <a:latin typeface="+mj-ea"/>
                <a:ea typeface="+mj-ea"/>
              </a:rPr>
              <a:t>6.</a:t>
            </a:r>
            <a:r>
              <a:rPr kumimoji="1" lang="zh-CN" altLang="en-US" dirty="0">
                <a:latin typeface="+mj-ea"/>
                <a:ea typeface="+mj-ea"/>
              </a:rPr>
              <a:t>返回数据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BA3DDA-7F19-394B-88B4-0ADE90951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680" y="3727451"/>
            <a:ext cx="7796530" cy="282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15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Payable </a:t>
            </a:r>
            <a:r>
              <a:rPr kumimoji="1" lang="zh-CN" altLang="en-US" dirty="0"/>
              <a:t>关键字检测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33600-7A20-2746-B6FF-DCFD7303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b="1" dirty="0">
                <a:latin typeface="+mj-ea"/>
                <a:ea typeface="+mj-ea"/>
              </a:rPr>
              <a:t>Payable </a:t>
            </a:r>
            <a:r>
              <a:rPr kumimoji="1" lang="zh-CN" altLang="en-US" sz="2400" b="1" dirty="0">
                <a:latin typeface="+mj-ea"/>
                <a:ea typeface="+mj-ea"/>
              </a:rPr>
              <a:t>的意义在于是否允许传递</a:t>
            </a:r>
            <a:r>
              <a:rPr kumimoji="1" lang="en-US" altLang="zh-CN" sz="2400" b="1" dirty="0">
                <a:latin typeface="+mj-ea"/>
                <a:ea typeface="+mj-ea"/>
              </a:rPr>
              <a:t>ETH</a:t>
            </a:r>
            <a:r>
              <a:rPr kumimoji="1" lang="zh-CN" altLang="en-US" sz="2400" b="1" dirty="0">
                <a:latin typeface="+mj-ea"/>
                <a:ea typeface="+mj-ea"/>
              </a:rPr>
              <a:t> 到该合约函数调用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402F4A-1E17-2244-A1ED-D46DBF1CF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868" y="3296919"/>
            <a:ext cx="3479800" cy="1943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A49843-20E5-DA4E-9DAB-D4D92FA8F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932" y="3258819"/>
            <a:ext cx="41402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91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5402F4A-1E17-2244-A1ED-D46DBF1CF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371" y="424181"/>
            <a:ext cx="3479800" cy="1943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A49843-20E5-DA4E-9DAB-D4D92FA8F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039" y="386081"/>
            <a:ext cx="4140200" cy="20193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052E9DB-2A7B-6B47-9058-16FBD8EBF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921" y="2936240"/>
            <a:ext cx="2552700" cy="34163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C9D4533-2567-B445-B3C1-D00C4FCC6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624" y="2884170"/>
            <a:ext cx="2420455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48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从</a:t>
            </a:r>
            <a:r>
              <a:rPr kumimoji="1" lang="en-US" altLang="zh-CN" dirty="0"/>
              <a:t>CALLDATA</a:t>
            </a:r>
            <a:r>
              <a:rPr kumimoji="1" lang="zh-CN" altLang="en-US" dirty="0"/>
              <a:t> 中获取函数参数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402F4A-1E17-2244-A1ED-D46DBF1CF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256" y="1719580"/>
            <a:ext cx="3479800" cy="1943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4A13F7-31DD-AB40-9040-D408A2D89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763" y="4241800"/>
            <a:ext cx="3940404" cy="18204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C22FDA-E7C1-124C-9AE7-C0AC64AD3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244" y="160020"/>
            <a:ext cx="2123260" cy="65379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E38CD86-70FC-764C-BA82-D6FF30ABA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92" y="1719580"/>
            <a:ext cx="2588761" cy="3464560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FD28988E-0CF9-5A46-8979-8630C5FF9115}"/>
              </a:ext>
            </a:extLst>
          </p:cNvPr>
          <p:cNvCxnSpPr>
            <a:cxnSpLocks/>
          </p:cNvCxnSpPr>
          <p:nvPr/>
        </p:nvCxnSpPr>
        <p:spPr>
          <a:xfrm flipH="1">
            <a:off x="2604067" y="2691130"/>
            <a:ext cx="89718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02BF5C99-8700-8646-8B95-0A503DB66602}"/>
              </a:ext>
            </a:extLst>
          </p:cNvPr>
          <p:cNvCxnSpPr>
            <a:cxnSpLocks/>
          </p:cNvCxnSpPr>
          <p:nvPr/>
        </p:nvCxnSpPr>
        <p:spPr>
          <a:xfrm flipV="1">
            <a:off x="7052444" y="4241800"/>
            <a:ext cx="1066800" cy="8559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697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函数主体代码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33600-7A20-2746-B6FF-DCFD7303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57FD79-59B9-074C-A93B-07B944A50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49" y="2971042"/>
            <a:ext cx="4299512" cy="29961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A415DDB-BDCD-1E4A-9D41-D02EA4565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140" y="476250"/>
            <a:ext cx="2171700" cy="5905500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C0EEC03-B413-7C4D-A1BB-AD31BE0EBCD4}"/>
              </a:ext>
            </a:extLst>
          </p:cNvPr>
          <p:cNvCxnSpPr>
            <a:cxnSpLocks/>
          </p:cNvCxnSpPr>
          <p:nvPr/>
        </p:nvCxnSpPr>
        <p:spPr>
          <a:xfrm flipV="1">
            <a:off x="6297930" y="1596681"/>
            <a:ext cx="1015432" cy="3584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2CF74205-5621-EB4E-AF4E-30A73D9BBC6A}"/>
              </a:ext>
            </a:extLst>
          </p:cNvPr>
          <p:cNvSpPr txBox="1"/>
          <p:nvPr/>
        </p:nvSpPr>
        <p:spPr>
          <a:xfrm>
            <a:off x="4445748" y="170220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Payable 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和</a:t>
            </a:r>
            <a:endParaRPr kumimoji="1"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函数参数获取处理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64C89448-B5F6-AD4F-9CCF-C1BAF8A11046}"/>
              </a:ext>
            </a:extLst>
          </p:cNvPr>
          <p:cNvCxnSpPr>
            <a:cxnSpLocks/>
          </p:cNvCxnSpPr>
          <p:nvPr/>
        </p:nvCxnSpPr>
        <p:spPr>
          <a:xfrm flipH="1">
            <a:off x="8778092" y="3943350"/>
            <a:ext cx="1238847" cy="5257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80A4A35-1D5A-D94F-B64F-609A28396C34}"/>
              </a:ext>
            </a:extLst>
          </p:cNvPr>
          <p:cNvSpPr txBox="1"/>
          <p:nvPr/>
        </p:nvSpPr>
        <p:spPr>
          <a:xfrm>
            <a:off x="9511354" y="342900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函数主体代码</a:t>
            </a:r>
          </a:p>
        </p:txBody>
      </p:sp>
    </p:spTree>
    <p:extLst>
      <p:ext uri="{BB962C8B-B14F-4D97-AF65-F5344CB8AC3E}">
        <p14:creationId xmlns:p14="http://schemas.microsoft.com/office/powerpoint/2010/main" val="483792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函数返回值处理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F9010F-045A-D441-8C70-BD6F6F0EB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590801"/>
            <a:ext cx="5106710" cy="25533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CCCDCC-5684-2243-BEF6-C1C27E8CB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416" y="108585"/>
            <a:ext cx="1491415" cy="6640830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018C7013-6F68-5440-8F39-3A4C801AC8AA}"/>
              </a:ext>
            </a:extLst>
          </p:cNvPr>
          <p:cNvCxnSpPr>
            <a:cxnSpLocks/>
          </p:cNvCxnSpPr>
          <p:nvPr/>
        </p:nvCxnSpPr>
        <p:spPr>
          <a:xfrm flipV="1">
            <a:off x="7212330" y="911502"/>
            <a:ext cx="1051086" cy="5286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DF3ECC9-4166-D948-AE85-B38078E2F424}"/>
              </a:ext>
            </a:extLst>
          </p:cNvPr>
          <p:cNvSpPr txBox="1"/>
          <p:nvPr/>
        </p:nvSpPr>
        <p:spPr>
          <a:xfrm>
            <a:off x="5760543" y="1483012"/>
            <a:ext cx="2093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Payable 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处理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96093C9C-F211-DA46-852D-9D37308CC825}"/>
              </a:ext>
            </a:extLst>
          </p:cNvPr>
          <p:cNvCxnSpPr>
            <a:cxnSpLocks/>
          </p:cNvCxnSpPr>
          <p:nvPr/>
        </p:nvCxnSpPr>
        <p:spPr>
          <a:xfrm flipH="1" flipV="1">
            <a:off x="9375936" y="1713844"/>
            <a:ext cx="1048224" cy="56072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909E81E-02C3-9145-837F-8C0DD9221FE9}"/>
              </a:ext>
            </a:extLst>
          </p:cNvPr>
          <p:cNvSpPr txBox="1"/>
          <p:nvPr/>
        </p:nvSpPr>
        <p:spPr>
          <a:xfrm>
            <a:off x="9820718" y="227457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函数参数处理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4F019B9A-A38C-0146-9FAC-BD0D76BEAD1F}"/>
              </a:ext>
            </a:extLst>
          </p:cNvPr>
          <p:cNvCxnSpPr>
            <a:cxnSpLocks/>
          </p:cNvCxnSpPr>
          <p:nvPr/>
        </p:nvCxnSpPr>
        <p:spPr>
          <a:xfrm flipV="1">
            <a:off x="7212330" y="3243580"/>
            <a:ext cx="1051086" cy="5286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DEE7C7F-8CA5-0149-85C6-79CAC1370B28}"/>
              </a:ext>
            </a:extLst>
          </p:cNvPr>
          <p:cNvSpPr txBox="1"/>
          <p:nvPr/>
        </p:nvSpPr>
        <p:spPr>
          <a:xfrm>
            <a:off x="5720915" y="377225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返回值处理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5A7E153E-E605-DA43-9E31-C5255B31B267}"/>
              </a:ext>
            </a:extLst>
          </p:cNvPr>
          <p:cNvCxnSpPr>
            <a:cxnSpLocks/>
          </p:cNvCxnSpPr>
          <p:nvPr/>
        </p:nvCxnSpPr>
        <p:spPr>
          <a:xfrm flipH="1" flipV="1">
            <a:off x="9375936" y="5144156"/>
            <a:ext cx="1048224" cy="56072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7DBEF01-0DD1-8F46-A868-D57FF224F6BA}"/>
              </a:ext>
            </a:extLst>
          </p:cNvPr>
          <p:cNvSpPr txBox="1"/>
          <p:nvPr/>
        </p:nvSpPr>
        <p:spPr>
          <a:xfrm>
            <a:off x="9820717" y="576548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函数主体代码</a:t>
            </a:r>
          </a:p>
        </p:txBody>
      </p:sp>
    </p:spTree>
    <p:extLst>
      <p:ext uri="{BB962C8B-B14F-4D97-AF65-F5344CB8AC3E}">
        <p14:creationId xmlns:p14="http://schemas.microsoft.com/office/powerpoint/2010/main" val="1088622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嵌套函数间调用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33600-7A20-2746-B6FF-DCFD7303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894253-CAFC-BB4B-9D77-7A8BA2F69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60589"/>
            <a:ext cx="6045200" cy="3136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B9EC71-349C-564B-BC31-9DD5AF47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813" y="1723362"/>
            <a:ext cx="1752600" cy="4318000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C0B638CB-E2DF-1140-8354-D614C2543D5F}"/>
              </a:ext>
            </a:extLst>
          </p:cNvPr>
          <p:cNvCxnSpPr>
            <a:cxnSpLocks/>
          </p:cNvCxnSpPr>
          <p:nvPr/>
        </p:nvCxnSpPr>
        <p:spPr>
          <a:xfrm flipV="1">
            <a:off x="7166783" y="1941165"/>
            <a:ext cx="1051086" cy="5286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20C92A9-D1D2-2A45-93CD-84E74F648FB5}"/>
              </a:ext>
            </a:extLst>
          </p:cNvPr>
          <p:cNvSpPr txBox="1"/>
          <p:nvPr/>
        </p:nvSpPr>
        <p:spPr>
          <a:xfrm>
            <a:off x="6163730" y="2512674"/>
            <a:ext cx="1811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main()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函数</a:t>
            </a:r>
            <a:endParaRPr kumimoji="1"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返回代码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DB325309-24C7-534C-8597-443370F17419}"/>
              </a:ext>
            </a:extLst>
          </p:cNvPr>
          <p:cNvCxnSpPr>
            <a:cxnSpLocks/>
          </p:cNvCxnSpPr>
          <p:nvPr/>
        </p:nvCxnSpPr>
        <p:spPr>
          <a:xfrm flipH="1" flipV="1">
            <a:off x="9330389" y="2743507"/>
            <a:ext cx="1048224" cy="56072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3B6D919-B983-CB4D-AC11-483637111636}"/>
              </a:ext>
            </a:extLst>
          </p:cNvPr>
          <p:cNvSpPr txBox="1"/>
          <p:nvPr/>
        </p:nvSpPr>
        <p:spPr>
          <a:xfrm>
            <a:off x="9775171" y="3304233"/>
            <a:ext cx="16289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add()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函数</a:t>
            </a:r>
            <a:endParaRPr kumimoji="1"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主体代码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AD6EDEF-0270-924B-96D3-40E766AACD23}"/>
              </a:ext>
            </a:extLst>
          </p:cNvPr>
          <p:cNvCxnSpPr>
            <a:cxnSpLocks/>
          </p:cNvCxnSpPr>
          <p:nvPr/>
        </p:nvCxnSpPr>
        <p:spPr>
          <a:xfrm flipV="1">
            <a:off x="7149346" y="4888500"/>
            <a:ext cx="1051086" cy="5286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A6A2AF7E-9CBC-7545-B5EA-37E4559A6D53}"/>
              </a:ext>
            </a:extLst>
          </p:cNvPr>
          <p:cNvSpPr txBox="1"/>
          <p:nvPr/>
        </p:nvSpPr>
        <p:spPr>
          <a:xfrm>
            <a:off x="6135161" y="5417178"/>
            <a:ext cx="1811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main()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函数</a:t>
            </a:r>
            <a:endParaRPr kumimoji="1"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主体代码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1540EACF-3296-7F4B-881F-18E1488CDA29}"/>
              </a:ext>
            </a:extLst>
          </p:cNvPr>
          <p:cNvCxnSpPr>
            <a:cxnSpLocks/>
          </p:cNvCxnSpPr>
          <p:nvPr/>
        </p:nvCxnSpPr>
        <p:spPr>
          <a:xfrm flipH="1">
            <a:off x="9435940" y="5297489"/>
            <a:ext cx="449754" cy="3899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EA6A62C-31D2-1442-9320-E25BA17A6231}"/>
              </a:ext>
            </a:extLst>
          </p:cNvPr>
          <p:cNvSpPr txBox="1"/>
          <p:nvPr/>
        </p:nvSpPr>
        <p:spPr>
          <a:xfrm>
            <a:off x="9885694" y="4737340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main()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函数</a:t>
            </a:r>
            <a:endParaRPr kumimoji="1"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调用</a:t>
            </a: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add()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函</a:t>
            </a:r>
            <a:endParaRPr kumimoji="1"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数之后的代码</a:t>
            </a:r>
          </a:p>
        </p:txBody>
      </p:sp>
    </p:spTree>
    <p:extLst>
      <p:ext uri="{BB962C8B-B14F-4D97-AF65-F5344CB8AC3E}">
        <p14:creationId xmlns:p14="http://schemas.microsoft.com/office/powerpoint/2010/main" val="3859306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E92061-69BE-1A4E-8148-7AC441B5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符号执行原理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BDC2AE-5F98-2B45-9472-14B8FE45A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1476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什么是符号执行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33600-7A20-2746-B6FF-DCFD7303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200" dirty="0">
                <a:latin typeface="+mj-ea"/>
                <a:ea typeface="+mj-ea"/>
              </a:rPr>
              <a:t>一种程序分析技术。采用符号来代替实际数值进行程序的解释执行，并在执行过程中对程序的抽象状态进行检测。常用于生成测试用例或发现程序中的错误。</a:t>
            </a:r>
            <a:endParaRPr kumimoji="1" lang="zh-CN" altLang="en-US" sz="2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99076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80DE30-3E67-6446-9327-27ED7CD25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4723"/>
          </a:xfrm>
        </p:spPr>
        <p:txBody>
          <a:bodyPr/>
          <a:lstStyle/>
          <a:p>
            <a:r>
              <a:rPr kumimoji="1" lang="en-US" altLang="zh-CN" dirty="0"/>
              <a:t>Contents / </a:t>
            </a:r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D56B72-7E05-6943-AC9D-6F64D0EA4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6970"/>
            <a:ext cx="8596668" cy="42742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sz="2200" dirty="0">
              <a:latin typeface="+mj-ea"/>
              <a:ea typeface="+mj-ea"/>
            </a:endParaRPr>
          </a:p>
          <a:p>
            <a:r>
              <a:rPr kumimoji="1" lang="en-US" altLang="zh-CN" sz="2200" dirty="0">
                <a:latin typeface="+mj-ea"/>
                <a:ea typeface="+mj-ea"/>
              </a:rPr>
              <a:t>Ethereum </a:t>
            </a:r>
            <a:r>
              <a:rPr kumimoji="1" lang="zh-CN" altLang="en-US" sz="2200" dirty="0">
                <a:latin typeface="+mj-ea"/>
                <a:ea typeface="+mj-ea"/>
              </a:rPr>
              <a:t>与智能合约介绍</a:t>
            </a:r>
            <a:endParaRPr kumimoji="1" lang="en-US" altLang="zh-CN" sz="2200" dirty="0">
              <a:latin typeface="+mj-ea"/>
              <a:ea typeface="+mj-ea"/>
            </a:endParaRPr>
          </a:p>
          <a:p>
            <a:r>
              <a:rPr kumimoji="1" lang="en-US" altLang="zh-CN" sz="2200" dirty="0">
                <a:latin typeface="+mj-ea"/>
                <a:ea typeface="+mj-ea"/>
              </a:rPr>
              <a:t>Ethereum </a:t>
            </a:r>
            <a:r>
              <a:rPr kumimoji="1" lang="zh-CN" altLang="en-US" sz="2200" dirty="0">
                <a:latin typeface="+mj-ea"/>
                <a:ea typeface="+mj-ea"/>
              </a:rPr>
              <a:t>漏洞原理</a:t>
            </a:r>
            <a:endParaRPr kumimoji="1" lang="en-US" altLang="zh-CN" sz="2200" dirty="0">
              <a:latin typeface="+mj-ea"/>
              <a:ea typeface="+mj-ea"/>
            </a:endParaRPr>
          </a:p>
          <a:p>
            <a:r>
              <a:rPr kumimoji="1" lang="en-US" altLang="zh-CN" sz="2200" dirty="0">
                <a:latin typeface="+mj-ea"/>
                <a:ea typeface="+mj-ea"/>
              </a:rPr>
              <a:t>Ethereum </a:t>
            </a:r>
            <a:r>
              <a:rPr kumimoji="1" lang="zh-CN" altLang="en-US" sz="2200" dirty="0">
                <a:latin typeface="+mj-ea"/>
                <a:ea typeface="+mj-ea"/>
              </a:rPr>
              <a:t>智能合约背景知识</a:t>
            </a:r>
            <a:endParaRPr kumimoji="1" lang="en-US" altLang="zh-CN" sz="2200" dirty="0">
              <a:latin typeface="+mj-ea"/>
              <a:ea typeface="+mj-ea"/>
            </a:endParaRPr>
          </a:p>
          <a:p>
            <a:r>
              <a:rPr kumimoji="1" lang="zh-CN" altLang="en-US" sz="2200" dirty="0">
                <a:latin typeface="+mj-ea"/>
                <a:ea typeface="+mj-ea"/>
              </a:rPr>
              <a:t>符号执行技术原理</a:t>
            </a:r>
            <a:endParaRPr kumimoji="1" lang="en-US" altLang="zh-CN" sz="2200" dirty="0">
              <a:latin typeface="+mj-ea"/>
              <a:ea typeface="+mj-ea"/>
            </a:endParaRPr>
          </a:p>
          <a:p>
            <a:r>
              <a:rPr kumimoji="1" lang="zh-CN" altLang="en-US" sz="2200" dirty="0">
                <a:latin typeface="+mj-ea"/>
                <a:ea typeface="+mj-ea"/>
              </a:rPr>
              <a:t>具体实现</a:t>
            </a:r>
            <a:endParaRPr kumimoji="1" lang="en-US" altLang="zh-CN" sz="2200" dirty="0">
              <a:latin typeface="+mj-ea"/>
              <a:ea typeface="+mj-ea"/>
            </a:endParaRPr>
          </a:p>
          <a:p>
            <a:r>
              <a:rPr kumimoji="1" lang="zh-CN" altLang="en-US" sz="2200" dirty="0">
                <a:latin typeface="+mj-ea"/>
                <a:ea typeface="+mj-ea"/>
              </a:rPr>
              <a:t>测试效果</a:t>
            </a:r>
          </a:p>
        </p:txBody>
      </p:sp>
    </p:spTree>
    <p:extLst>
      <p:ext uri="{BB962C8B-B14F-4D97-AF65-F5344CB8AC3E}">
        <p14:creationId xmlns:p14="http://schemas.microsoft.com/office/powerpoint/2010/main" val="92619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9CCBD-6801-4A4E-A3E2-5AD19D5EB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符号执行之模拟指令执行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47B692-5057-C147-9450-AE8C8CED9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759407" cy="3599316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模拟指令执行</a:t>
            </a:r>
            <a:r>
              <a:rPr kumimoji="1" lang="en-US" altLang="zh-CN" dirty="0"/>
              <a:t>,</a:t>
            </a:r>
            <a:r>
              <a:rPr kumimoji="1" lang="zh-CN" altLang="en-US" dirty="0"/>
              <a:t>并把模拟的结果保存在寄存器里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DAD312-ED0A-2D47-ADED-85A97CA9D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69" y="2769808"/>
            <a:ext cx="10630262" cy="4044418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5AF2739F-5EEC-614C-972C-D792DC4CED49}"/>
              </a:ext>
            </a:extLst>
          </p:cNvPr>
          <p:cNvCxnSpPr>
            <a:cxnSpLocks/>
          </p:cNvCxnSpPr>
          <p:nvPr/>
        </p:nvCxnSpPr>
        <p:spPr>
          <a:xfrm flipH="1">
            <a:off x="3097530" y="3202250"/>
            <a:ext cx="1543050" cy="2267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E86CAC3-81BE-A347-A43A-6C650CAE6541}"/>
              </a:ext>
            </a:extLst>
          </p:cNvPr>
          <p:cNvSpPr txBox="1"/>
          <p:nvPr/>
        </p:nvSpPr>
        <p:spPr>
          <a:xfrm>
            <a:off x="4640580" y="290012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汇编指令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BB99EDB9-34E7-5E4D-ADC7-B4A36D787AE0}"/>
              </a:ext>
            </a:extLst>
          </p:cNvPr>
          <p:cNvCxnSpPr>
            <a:cxnSpLocks/>
          </p:cNvCxnSpPr>
          <p:nvPr/>
        </p:nvCxnSpPr>
        <p:spPr>
          <a:xfrm flipH="1" flipV="1">
            <a:off x="2582227" y="5375910"/>
            <a:ext cx="1030605" cy="5602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B9D4ACC-3860-D84D-B4B6-E41F95DB48FD}"/>
              </a:ext>
            </a:extLst>
          </p:cNvPr>
          <p:cNvSpPr txBox="1"/>
          <p:nvPr/>
        </p:nvSpPr>
        <p:spPr>
          <a:xfrm>
            <a:off x="3612832" y="577664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寄存器引用表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CACE5A85-FCF0-0F46-A44D-F2E5EBC1297E}"/>
              </a:ext>
            </a:extLst>
          </p:cNvPr>
          <p:cNvCxnSpPr>
            <a:cxnSpLocks/>
          </p:cNvCxnSpPr>
          <p:nvPr/>
        </p:nvCxnSpPr>
        <p:spPr>
          <a:xfrm flipH="1" flipV="1">
            <a:off x="6674762" y="5375909"/>
            <a:ext cx="1030605" cy="5602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56A7416-E4A2-5144-85E8-2239830E8C3D}"/>
              </a:ext>
            </a:extLst>
          </p:cNvPr>
          <p:cNvSpPr txBox="1"/>
          <p:nvPr/>
        </p:nvSpPr>
        <p:spPr>
          <a:xfrm>
            <a:off x="7705367" y="5705355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符号表达式集合</a:t>
            </a:r>
          </a:p>
        </p:txBody>
      </p:sp>
    </p:spTree>
    <p:extLst>
      <p:ext uri="{BB962C8B-B14F-4D97-AF65-F5344CB8AC3E}">
        <p14:creationId xmlns:p14="http://schemas.microsoft.com/office/powerpoint/2010/main" val="683535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9CCBD-6801-4A4E-A3E2-5AD19D5EB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符号执行之模拟指令执行之实现原理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5ED58C0F-ACD2-464C-9BA6-6A6F6A474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629" y="2507860"/>
            <a:ext cx="8596668" cy="3880773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CC3DD84-083E-DE4B-B2CC-F48D7C146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08" y="1617271"/>
            <a:ext cx="9566910" cy="362345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CFBEA54-FC63-0B4A-B2BE-56C93936D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32" y="2281895"/>
            <a:ext cx="9566910" cy="364999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4EB9AA9-A617-B34C-A634-8BDDE9C1C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310" y="2945679"/>
            <a:ext cx="9542356" cy="364999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F5AE3E1-4CBD-DF46-98F8-ACF4E8AAEB40}"/>
              </a:ext>
            </a:extLst>
          </p:cNvPr>
          <p:cNvSpPr txBox="1"/>
          <p:nvPr/>
        </p:nvSpPr>
        <p:spPr>
          <a:xfrm>
            <a:off x="3257550" y="5865464"/>
            <a:ext cx="8257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FF0000"/>
                </a:solidFill>
              </a:rPr>
              <a:t>EBX = </a:t>
            </a:r>
            <a:r>
              <a:rPr lang="el-GR" altLang="zh-CN" sz="3200" b="1" dirty="0">
                <a:solidFill>
                  <a:srgbClr val="FF0000"/>
                </a:solidFill>
              </a:rPr>
              <a:t>φ</a:t>
            </a:r>
            <a:r>
              <a:rPr lang="en-US" altLang="zh-CN" sz="3200" b="1" dirty="0">
                <a:solidFill>
                  <a:srgbClr val="FF0000"/>
                </a:solidFill>
              </a:rPr>
              <a:t>2 =</a:t>
            </a:r>
            <a:r>
              <a:rPr lang="zh-CN" altLang="en-US" sz="3200" b="1" dirty="0">
                <a:solidFill>
                  <a:srgbClr val="FF0000"/>
                </a:solidFill>
              </a:rPr>
              <a:t> </a:t>
            </a:r>
            <a:r>
              <a:rPr lang="el-GR" altLang="zh-CN" sz="3200" b="1" dirty="0">
                <a:solidFill>
                  <a:srgbClr val="FF0000"/>
                </a:solidFill>
              </a:rPr>
              <a:t>φ</a:t>
            </a:r>
            <a:r>
              <a:rPr lang="en-US" altLang="zh-CN" sz="3200" b="1" dirty="0">
                <a:solidFill>
                  <a:srgbClr val="FF0000"/>
                </a:solidFill>
              </a:rPr>
              <a:t>1</a:t>
            </a:r>
            <a:r>
              <a:rPr lang="zh-CN" altLang="en-US" sz="3200" b="1" dirty="0">
                <a:solidFill>
                  <a:srgbClr val="FF0000"/>
                </a:solidFill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</a:rPr>
              <a:t>=</a:t>
            </a:r>
            <a:r>
              <a:rPr lang="zh-CN" altLang="en-US" sz="3200" b="1" dirty="0">
                <a:solidFill>
                  <a:srgbClr val="FF0000"/>
                </a:solidFill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</a:rPr>
              <a:t>add(</a:t>
            </a:r>
            <a:r>
              <a:rPr lang="el-GR" altLang="zh-CN" sz="3200" b="1" dirty="0">
                <a:solidFill>
                  <a:srgbClr val="FF0000"/>
                </a:solidFill>
              </a:rPr>
              <a:t>φ</a:t>
            </a:r>
            <a:r>
              <a:rPr lang="en-US" altLang="zh-CN" sz="3200" b="1" dirty="0">
                <a:solidFill>
                  <a:srgbClr val="FF0000"/>
                </a:solidFill>
              </a:rPr>
              <a:t>0,2) = add(1,2) = 3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521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9CCBD-6801-4A4E-A3E2-5AD19D5EB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程序路径分析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47B692-5057-C147-9450-AE8C8CED9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5594019" cy="43752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zh-CN" sz="2000" b="1" dirty="0">
                <a:latin typeface="+mj-ea"/>
                <a:ea typeface="+mj-ea"/>
              </a:rPr>
              <a:t>pin</a:t>
            </a:r>
            <a:r>
              <a:rPr kumimoji="1" lang="zh-CN" altLang="en-US" sz="2000" b="1" dirty="0">
                <a:latin typeface="+mj-ea"/>
                <a:ea typeface="+mj-ea"/>
              </a:rPr>
              <a:t>是输入</a:t>
            </a:r>
            <a:r>
              <a:rPr kumimoji="1" lang="en-US" altLang="zh-CN" sz="2000" b="1" dirty="0">
                <a:latin typeface="+mj-ea"/>
                <a:ea typeface="+mj-ea"/>
              </a:rPr>
              <a:t>,</a:t>
            </a:r>
            <a:r>
              <a:rPr kumimoji="1" lang="zh-CN" altLang="en-US" sz="2000" b="1" dirty="0">
                <a:latin typeface="+mj-ea"/>
                <a:ea typeface="+mj-ea"/>
              </a:rPr>
              <a:t>执行经过</a:t>
            </a:r>
            <a:r>
              <a:rPr kumimoji="1" lang="en-US" altLang="zh-CN" sz="2000" b="1" dirty="0">
                <a:latin typeface="+mj-ea"/>
                <a:ea typeface="+mj-ea"/>
              </a:rPr>
              <a:t>p1,p2,p3</a:t>
            </a:r>
            <a:r>
              <a:rPr kumimoji="1" lang="zh-CN" altLang="en-US" sz="2000" b="1" dirty="0">
                <a:latin typeface="+mj-ea"/>
                <a:ea typeface="+mj-ea"/>
              </a:rPr>
              <a:t>的代码块之后到达</a:t>
            </a:r>
            <a:r>
              <a:rPr kumimoji="1" lang="en-US" altLang="zh-CN" sz="2000" b="1" dirty="0">
                <a:latin typeface="+mj-ea"/>
                <a:ea typeface="+mj-ea"/>
              </a:rPr>
              <a:t>pout</a:t>
            </a:r>
          </a:p>
          <a:p>
            <a:pPr marL="0" indent="0">
              <a:buNone/>
            </a:pPr>
            <a:r>
              <a:rPr lang="el-GR" altLang="zh-CN" sz="2000" b="1" dirty="0">
                <a:latin typeface="+mj-ea"/>
                <a:ea typeface="+mj-ea"/>
              </a:rPr>
              <a:t>π</a:t>
            </a:r>
            <a:r>
              <a:rPr lang="en-US" altLang="zh-CN" sz="2000" b="1" dirty="0">
                <a:latin typeface="+mj-ea"/>
                <a:ea typeface="+mj-ea"/>
              </a:rPr>
              <a:t>1,</a:t>
            </a:r>
            <a:r>
              <a:rPr lang="el-GR" altLang="zh-CN" sz="2000" b="1" dirty="0">
                <a:latin typeface="+mj-ea"/>
                <a:ea typeface="+mj-ea"/>
              </a:rPr>
              <a:t> π</a:t>
            </a:r>
            <a:r>
              <a:rPr lang="en-US" altLang="zh-CN" sz="2000" b="1" dirty="0">
                <a:latin typeface="+mj-ea"/>
                <a:ea typeface="+mj-ea"/>
              </a:rPr>
              <a:t>2</a:t>
            </a:r>
            <a:r>
              <a:rPr lang="zh-CN" altLang="en-US" sz="2000" b="1" dirty="0">
                <a:latin typeface="+mj-ea"/>
                <a:ea typeface="+mj-ea"/>
              </a:rPr>
              <a:t>是分支条件</a:t>
            </a:r>
            <a:endParaRPr lang="en-US" altLang="zh-CN" sz="20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zh-CN" altLang="en-US" sz="2000" b="1" dirty="0">
                <a:latin typeface="+mj-ea"/>
                <a:ea typeface="+mj-ea"/>
              </a:rPr>
              <a:t>执行</a:t>
            </a:r>
            <a:r>
              <a:rPr kumimoji="1" lang="en-US" altLang="zh-CN" sz="2000" b="1" dirty="0">
                <a:latin typeface="+mj-ea"/>
                <a:ea typeface="+mj-ea"/>
              </a:rPr>
              <a:t>p1</a:t>
            </a:r>
            <a:r>
              <a:rPr kumimoji="1" lang="zh-CN" altLang="en-US" sz="2000" b="1" dirty="0">
                <a:latin typeface="+mj-ea"/>
                <a:ea typeface="+mj-ea"/>
              </a:rPr>
              <a:t>代码块</a:t>
            </a:r>
            <a:r>
              <a:rPr kumimoji="1" lang="en-US" altLang="zh-CN" sz="2000" b="1" dirty="0">
                <a:latin typeface="+mj-ea"/>
                <a:ea typeface="+mj-ea"/>
              </a:rPr>
              <a:t>,</a:t>
            </a:r>
            <a:r>
              <a:rPr kumimoji="1" lang="zh-CN" altLang="en-US" sz="2000" b="1" dirty="0">
                <a:latin typeface="+mj-ea"/>
                <a:ea typeface="+mj-ea"/>
              </a:rPr>
              <a:t>需要满足</a:t>
            </a:r>
            <a:r>
              <a:rPr lang="el-GR" altLang="zh-CN" sz="2000" b="1" dirty="0">
                <a:latin typeface="+mj-ea"/>
                <a:ea typeface="+mj-ea"/>
              </a:rPr>
              <a:t>π</a:t>
            </a:r>
            <a:r>
              <a:rPr lang="en-US" altLang="zh-CN" sz="2000" b="1" dirty="0">
                <a:latin typeface="+mj-ea"/>
                <a:ea typeface="+mj-ea"/>
              </a:rPr>
              <a:t>1</a:t>
            </a:r>
            <a:r>
              <a:rPr lang="zh-CN" altLang="en-US" sz="2000" b="1" dirty="0">
                <a:latin typeface="+mj-ea"/>
                <a:ea typeface="+mj-ea"/>
              </a:rPr>
              <a:t>为</a:t>
            </a:r>
            <a:r>
              <a:rPr lang="en-US" altLang="zh-CN" sz="2000" b="1" dirty="0">
                <a:latin typeface="+mj-ea"/>
                <a:ea typeface="+mj-ea"/>
              </a:rPr>
              <a:t>true;</a:t>
            </a:r>
            <a:r>
              <a:rPr lang="zh-CN" altLang="en-US" sz="2000" b="1" dirty="0">
                <a:latin typeface="+mj-ea"/>
                <a:ea typeface="+mj-ea"/>
              </a:rPr>
              <a:t>执行</a:t>
            </a:r>
            <a:r>
              <a:rPr lang="en-US" altLang="zh-CN" sz="2000" b="1" dirty="0">
                <a:latin typeface="+mj-ea"/>
                <a:ea typeface="+mj-ea"/>
              </a:rPr>
              <a:t>p2</a:t>
            </a:r>
            <a:r>
              <a:rPr lang="zh-CN" altLang="en-US" sz="2000" b="1" dirty="0">
                <a:latin typeface="+mj-ea"/>
                <a:ea typeface="+mj-ea"/>
              </a:rPr>
              <a:t>代码块</a:t>
            </a:r>
            <a:r>
              <a:rPr lang="en-US" altLang="zh-CN" sz="2000" b="1" dirty="0">
                <a:latin typeface="+mj-ea"/>
                <a:ea typeface="+mj-ea"/>
              </a:rPr>
              <a:t>,</a:t>
            </a:r>
            <a:r>
              <a:rPr lang="zh-CN" altLang="en-US" sz="2000" b="1" dirty="0">
                <a:latin typeface="+mj-ea"/>
                <a:ea typeface="+mj-ea"/>
              </a:rPr>
              <a:t>需要满足</a:t>
            </a:r>
            <a:r>
              <a:rPr lang="el-GR" altLang="zh-CN" sz="2000" b="1" dirty="0">
                <a:latin typeface="+mj-ea"/>
                <a:ea typeface="+mj-ea"/>
              </a:rPr>
              <a:t>π</a:t>
            </a:r>
            <a:r>
              <a:rPr lang="en-US" altLang="zh-CN" sz="2000" b="1" dirty="0">
                <a:latin typeface="+mj-ea"/>
                <a:ea typeface="+mj-ea"/>
              </a:rPr>
              <a:t>1</a:t>
            </a:r>
            <a:r>
              <a:rPr lang="zh-CN" altLang="en-US" sz="2000" b="1" dirty="0">
                <a:latin typeface="+mj-ea"/>
                <a:ea typeface="+mj-ea"/>
              </a:rPr>
              <a:t>为</a:t>
            </a:r>
            <a:r>
              <a:rPr lang="en-US" altLang="zh-CN" sz="2000" b="1" dirty="0">
                <a:latin typeface="+mj-ea"/>
                <a:ea typeface="+mj-ea"/>
              </a:rPr>
              <a:t>false;</a:t>
            </a:r>
            <a:r>
              <a:rPr lang="zh-CN" altLang="en-US" sz="2000" b="1" dirty="0">
                <a:latin typeface="+mj-ea"/>
                <a:ea typeface="+mj-ea"/>
              </a:rPr>
              <a:t>执行</a:t>
            </a:r>
            <a:r>
              <a:rPr lang="en-US" altLang="zh-CN" sz="2000" b="1" dirty="0">
                <a:latin typeface="+mj-ea"/>
                <a:ea typeface="+mj-ea"/>
              </a:rPr>
              <a:t>p3</a:t>
            </a:r>
            <a:r>
              <a:rPr lang="zh-CN" altLang="en-US" sz="2000" b="1" dirty="0">
                <a:latin typeface="+mj-ea"/>
                <a:ea typeface="+mj-ea"/>
              </a:rPr>
              <a:t>代码块</a:t>
            </a:r>
            <a:r>
              <a:rPr lang="en-US" altLang="zh-CN" sz="2000" b="1" dirty="0">
                <a:latin typeface="+mj-ea"/>
                <a:ea typeface="+mj-ea"/>
              </a:rPr>
              <a:t>,</a:t>
            </a:r>
            <a:r>
              <a:rPr lang="zh-CN" altLang="en-US" sz="2000" b="1" dirty="0">
                <a:latin typeface="+mj-ea"/>
                <a:ea typeface="+mj-ea"/>
              </a:rPr>
              <a:t>需要满足</a:t>
            </a:r>
            <a:r>
              <a:rPr lang="el-GR" altLang="zh-CN" sz="2000" b="1" dirty="0">
                <a:latin typeface="+mj-ea"/>
                <a:ea typeface="+mj-ea"/>
              </a:rPr>
              <a:t>π</a:t>
            </a:r>
            <a:r>
              <a:rPr lang="en-US" altLang="zh-CN" sz="2000" b="1" dirty="0">
                <a:latin typeface="+mj-ea"/>
                <a:ea typeface="+mj-ea"/>
              </a:rPr>
              <a:t>1=false,</a:t>
            </a:r>
            <a:r>
              <a:rPr lang="el-GR" altLang="zh-CN" sz="2000" b="1" dirty="0">
                <a:latin typeface="+mj-ea"/>
                <a:ea typeface="+mj-ea"/>
              </a:rPr>
              <a:t> π</a:t>
            </a:r>
            <a:r>
              <a:rPr lang="en-US" altLang="zh-CN" sz="2000" b="1" dirty="0">
                <a:latin typeface="+mj-ea"/>
                <a:ea typeface="+mj-ea"/>
              </a:rPr>
              <a:t>2=false</a:t>
            </a:r>
          </a:p>
          <a:p>
            <a:pPr marL="0" indent="0">
              <a:buNone/>
            </a:pPr>
            <a:r>
              <a:rPr kumimoji="1" lang="zh-CN" altLang="en-US" sz="2000" b="1" dirty="0">
                <a:latin typeface="+mj-ea"/>
                <a:ea typeface="+mj-ea"/>
              </a:rPr>
              <a:t>路径分析</a:t>
            </a:r>
            <a:r>
              <a:rPr kumimoji="1" lang="en-US" altLang="zh-CN" sz="2000" b="1" dirty="0">
                <a:latin typeface="+mj-ea"/>
                <a:ea typeface="+mj-ea"/>
              </a:rPr>
              <a:t>:</a:t>
            </a:r>
          </a:p>
          <a:p>
            <a:pPr marL="0" indent="0">
              <a:buNone/>
            </a:pPr>
            <a:r>
              <a:rPr kumimoji="1" lang="en-US" altLang="zh-CN" sz="2000" b="1" dirty="0">
                <a:latin typeface="+mj-ea"/>
                <a:ea typeface="+mj-ea"/>
              </a:rPr>
              <a:t>    (p1-&gt;pout)=&gt;</a:t>
            </a:r>
            <a:r>
              <a:rPr lang="el-GR" altLang="zh-CN" sz="2000" b="1" dirty="0">
                <a:latin typeface="+mj-ea"/>
                <a:ea typeface="+mj-ea"/>
              </a:rPr>
              <a:t> π</a:t>
            </a:r>
            <a:r>
              <a:rPr lang="en-US" altLang="zh-CN" sz="2000" b="1" dirty="0">
                <a:latin typeface="+mj-ea"/>
                <a:ea typeface="+mj-ea"/>
              </a:rPr>
              <a:t>1=true;</a:t>
            </a:r>
          </a:p>
          <a:p>
            <a:pPr marL="0" indent="0">
              <a:buNone/>
            </a:pPr>
            <a:r>
              <a:rPr lang="en-US" altLang="zh-CN" sz="2000" b="1" dirty="0">
                <a:latin typeface="+mj-ea"/>
                <a:ea typeface="+mj-ea"/>
              </a:rPr>
              <a:t>    (p2-&gt;pout)=&gt;</a:t>
            </a:r>
            <a:r>
              <a:rPr lang="el-GR" altLang="zh-CN" sz="2000" b="1" dirty="0">
                <a:latin typeface="+mj-ea"/>
                <a:ea typeface="+mj-ea"/>
              </a:rPr>
              <a:t> π</a:t>
            </a:r>
            <a:r>
              <a:rPr lang="en-US" altLang="zh-CN" sz="2000" b="1" dirty="0">
                <a:latin typeface="+mj-ea"/>
                <a:ea typeface="+mj-ea"/>
              </a:rPr>
              <a:t>2=false;</a:t>
            </a:r>
          </a:p>
          <a:p>
            <a:pPr marL="0" indent="0">
              <a:buNone/>
            </a:pPr>
            <a:r>
              <a:rPr lang="en-US" altLang="zh-CN" sz="2000" b="1" dirty="0">
                <a:latin typeface="+mj-ea"/>
                <a:ea typeface="+mj-ea"/>
              </a:rPr>
              <a:t>    (p2-p3-&gt;pout)=&gt;</a:t>
            </a:r>
            <a:r>
              <a:rPr lang="el-GR" altLang="zh-CN" sz="2000" b="1" dirty="0">
                <a:latin typeface="+mj-ea"/>
                <a:ea typeface="+mj-ea"/>
              </a:rPr>
              <a:t> </a:t>
            </a:r>
            <a:r>
              <a:rPr lang="en-US" altLang="zh-CN" sz="2000" b="1" dirty="0">
                <a:latin typeface="+mj-ea"/>
                <a:ea typeface="+mj-ea"/>
              </a:rPr>
              <a:t>(</a:t>
            </a:r>
            <a:r>
              <a:rPr lang="el-GR" altLang="zh-CN" sz="2000" b="1" dirty="0">
                <a:latin typeface="+mj-ea"/>
                <a:ea typeface="+mj-ea"/>
              </a:rPr>
              <a:t>π</a:t>
            </a:r>
            <a:r>
              <a:rPr lang="en-US" altLang="zh-CN" sz="2000" b="1" dirty="0">
                <a:latin typeface="+mj-ea"/>
                <a:ea typeface="+mj-ea"/>
              </a:rPr>
              <a:t>1=false,</a:t>
            </a:r>
            <a:r>
              <a:rPr lang="el-GR" altLang="zh-CN" sz="2000" b="1" dirty="0">
                <a:latin typeface="+mj-ea"/>
                <a:ea typeface="+mj-ea"/>
              </a:rPr>
              <a:t> π</a:t>
            </a:r>
            <a:r>
              <a:rPr lang="en-US" altLang="zh-CN" sz="2000" b="1" dirty="0">
                <a:latin typeface="+mj-ea"/>
                <a:ea typeface="+mj-ea"/>
              </a:rPr>
              <a:t>2=true)</a:t>
            </a:r>
            <a:endParaRPr kumimoji="1" lang="zh-CN" altLang="en-US" sz="2000" b="1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502142-DE89-4641-B28E-1943B9473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471" y="1679055"/>
            <a:ext cx="5353061" cy="456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5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符号执行之分支求解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33600-7A20-2746-B6FF-DCFD7303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982BBF-F8B2-B84D-8B4E-346C1E0FC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60" y="1709724"/>
            <a:ext cx="7929880" cy="4782502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9219940E-6207-6047-9AC2-4CDC47272D38}"/>
              </a:ext>
            </a:extLst>
          </p:cNvPr>
          <p:cNvCxnSpPr>
            <a:cxnSpLocks/>
          </p:cNvCxnSpPr>
          <p:nvPr/>
        </p:nvCxnSpPr>
        <p:spPr>
          <a:xfrm flipH="1">
            <a:off x="6480810" y="2978302"/>
            <a:ext cx="834390" cy="9013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C744648-956E-3842-9BE0-98F5FA36C2C0}"/>
              </a:ext>
            </a:extLst>
          </p:cNvPr>
          <p:cNvSpPr txBox="1"/>
          <p:nvPr/>
        </p:nvSpPr>
        <p:spPr>
          <a:xfrm>
            <a:off x="5999479" y="2466380"/>
            <a:ext cx="3667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满足条件</a:t>
            </a: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:</a:t>
            </a:r>
            <a:r>
              <a:rPr kumimoji="1" lang="en-US" altLang="zh-CN" sz="2400" b="1" dirty="0" err="1">
                <a:solidFill>
                  <a:srgbClr val="FF0000"/>
                </a:solidFill>
                <a:latin typeface="+mj-ea"/>
                <a:ea typeface="+mj-ea"/>
              </a:rPr>
              <a:t>user_input</a:t>
            </a: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&gt;0</a:t>
            </a:r>
            <a:endParaRPr kumimoji="1" lang="zh-CN" altLang="en-US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3193CD57-30DD-C74B-B421-11EED726B0C1}"/>
              </a:ext>
            </a:extLst>
          </p:cNvPr>
          <p:cNvCxnSpPr>
            <a:cxnSpLocks/>
          </p:cNvCxnSpPr>
          <p:nvPr/>
        </p:nvCxnSpPr>
        <p:spPr>
          <a:xfrm flipV="1">
            <a:off x="2131060" y="3914503"/>
            <a:ext cx="2072005" cy="3260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C16E955-6A32-214A-A394-45ECD2AA75A0}"/>
              </a:ext>
            </a:extLst>
          </p:cNvPr>
          <p:cNvSpPr txBox="1"/>
          <p:nvPr/>
        </p:nvSpPr>
        <p:spPr>
          <a:xfrm>
            <a:off x="502916" y="4007739"/>
            <a:ext cx="24625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满足条件</a:t>
            </a: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:</a:t>
            </a:r>
          </a:p>
          <a:p>
            <a:r>
              <a:rPr kumimoji="1" lang="en-US" altLang="zh-CN" sz="2400" b="1" dirty="0" err="1">
                <a:solidFill>
                  <a:srgbClr val="FF0000"/>
                </a:solidFill>
                <a:latin typeface="+mj-ea"/>
                <a:ea typeface="+mj-ea"/>
              </a:rPr>
              <a:t>user_input</a:t>
            </a: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&lt;=0</a:t>
            </a:r>
            <a:endParaRPr kumimoji="1" lang="zh-CN" altLang="en-US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986163EE-9809-A943-91D4-8055B78380D1}"/>
              </a:ext>
            </a:extLst>
          </p:cNvPr>
          <p:cNvCxnSpPr>
            <a:cxnSpLocks/>
          </p:cNvCxnSpPr>
          <p:nvPr/>
        </p:nvCxnSpPr>
        <p:spPr>
          <a:xfrm flipH="1">
            <a:off x="8415887" y="5332941"/>
            <a:ext cx="1032533" cy="488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B87EAADF-E873-EC45-A085-FB957ED1BF4A}"/>
              </a:ext>
            </a:extLst>
          </p:cNvPr>
          <p:cNvSpPr txBox="1"/>
          <p:nvPr/>
        </p:nvSpPr>
        <p:spPr>
          <a:xfrm>
            <a:off x="9460589" y="4732777"/>
            <a:ext cx="28809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满足条件</a:t>
            </a: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:</a:t>
            </a:r>
          </a:p>
          <a:p>
            <a:r>
              <a:rPr kumimoji="1" lang="en-US" altLang="zh-CN" sz="2400" b="1" dirty="0" err="1">
                <a:solidFill>
                  <a:srgbClr val="FF0000"/>
                </a:solidFill>
                <a:latin typeface="+mj-ea"/>
                <a:ea typeface="+mj-ea"/>
              </a:rPr>
              <a:t>user_input</a:t>
            </a: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&gt;0 &amp;&amp;</a:t>
            </a:r>
          </a:p>
          <a:p>
            <a:r>
              <a:rPr kumimoji="1" lang="en-US" altLang="zh-CN" sz="2400" b="1" dirty="0" err="1">
                <a:solidFill>
                  <a:srgbClr val="FF0000"/>
                </a:solidFill>
                <a:latin typeface="+mj-ea"/>
                <a:ea typeface="+mj-ea"/>
              </a:rPr>
              <a:t>user_input</a:t>
            </a: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&gt;10</a:t>
            </a:r>
            <a:endParaRPr kumimoji="1" lang="zh-CN" altLang="en-US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EAD849C3-C6A5-5F45-A93A-2E264EF7898D}"/>
              </a:ext>
            </a:extLst>
          </p:cNvPr>
          <p:cNvCxnSpPr>
            <a:cxnSpLocks/>
          </p:cNvCxnSpPr>
          <p:nvPr/>
        </p:nvCxnSpPr>
        <p:spPr>
          <a:xfrm flipV="1">
            <a:off x="4975668" y="5262616"/>
            <a:ext cx="2024423" cy="3380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BB5E523E-90BC-8B4E-B270-4F6BFCBA9A1B}"/>
              </a:ext>
            </a:extLst>
          </p:cNvPr>
          <p:cNvSpPr txBox="1"/>
          <p:nvPr/>
        </p:nvSpPr>
        <p:spPr>
          <a:xfrm>
            <a:off x="2920877" y="5385133"/>
            <a:ext cx="28809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满足条件</a:t>
            </a: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:</a:t>
            </a:r>
          </a:p>
          <a:p>
            <a:r>
              <a:rPr kumimoji="1" lang="en-US" altLang="zh-CN" sz="2400" b="1" dirty="0" err="1">
                <a:solidFill>
                  <a:srgbClr val="FF0000"/>
                </a:solidFill>
                <a:latin typeface="+mj-ea"/>
                <a:ea typeface="+mj-ea"/>
              </a:rPr>
              <a:t>user_input</a:t>
            </a: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&gt;0 &amp;&amp;</a:t>
            </a:r>
          </a:p>
          <a:p>
            <a:r>
              <a:rPr kumimoji="1" lang="en-US" altLang="zh-CN" sz="2400" b="1" dirty="0" err="1">
                <a:solidFill>
                  <a:srgbClr val="FF0000"/>
                </a:solidFill>
                <a:latin typeface="+mj-ea"/>
                <a:ea typeface="+mj-ea"/>
              </a:rPr>
              <a:t>user_input</a:t>
            </a: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&lt;=10</a:t>
            </a:r>
            <a:endParaRPr kumimoji="1" lang="zh-CN" altLang="en-US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3574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9CCBD-6801-4A4E-A3E2-5AD19D5EB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符号执行之分支求解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47B692-5057-C147-9450-AE8C8CED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19935E-39EE-6C48-B5A4-D790B9A77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140084"/>
            <a:ext cx="8840037" cy="45410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2B06CA-B798-3D41-B6F2-3BDEA5AE3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277" y="2336873"/>
            <a:ext cx="7415719" cy="316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37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9CCBD-6801-4A4E-A3E2-5AD19D5EB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</a:t>
            </a:r>
            <a:r>
              <a:rPr kumimoji="1" lang="en-US" altLang="zh-CN" dirty="0"/>
              <a:t>C</a:t>
            </a:r>
            <a:r>
              <a:rPr kumimoji="1" lang="zh-CN" altLang="en-US" dirty="0"/>
              <a:t> 语言示例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2FB436-E676-9C40-9BD0-FD4A5F0BF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806" y="1774707"/>
            <a:ext cx="7578387" cy="447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19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9CCBD-6801-4A4E-A3E2-5AD19D5EB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符号执行实现原理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47B692-5057-C147-9450-AE8C8CED9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2452359" cy="4122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200" dirty="0">
                <a:latin typeface="+mj-ea"/>
                <a:ea typeface="+mj-ea"/>
              </a:rPr>
              <a:t>当程序执行跟踪到判断</a:t>
            </a:r>
            <a:r>
              <a:rPr kumimoji="1" lang="en-US" altLang="zh-CN" sz="2200" dirty="0">
                <a:latin typeface="+mj-ea"/>
                <a:ea typeface="+mj-ea"/>
              </a:rPr>
              <a:t>(</a:t>
            </a:r>
            <a:r>
              <a:rPr kumimoji="1" lang="en-US" altLang="zh-CN" sz="2200" dirty="0" err="1">
                <a:latin typeface="+mj-ea"/>
                <a:ea typeface="+mj-ea"/>
              </a:rPr>
              <a:t>cmp</a:t>
            </a:r>
            <a:r>
              <a:rPr kumimoji="1" lang="zh-CN" altLang="en-US" sz="2200" dirty="0">
                <a:latin typeface="+mj-ea"/>
                <a:ea typeface="+mj-ea"/>
              </a:rPr>
              <a:t>指令</a:t>
            </a:r>
            <a:r>
              <a:rPr kumimoji="1" lang="en-US" altLang="zh-CN" sz="2200" dirty="0">
                <a:latin typeface="+mj-ea"/>
                <a:ea typeface="+mj-ea"/>
              </a:rPr>
              <a:t>)</a:t>
            </a:r>
            <a:r>
              <a:rPr kumimoji="1" lang="zh-CN" altLang="en-US" sz="2200" dirty="0">
                <a:latin typeface="+mj-ea"/>
                <a:ea typeface="+mj-ea"/>
              </a:rPr>
              <a:t>时</a:t>
            </a:r>
            <a:r>
              <a:rPr kumimoji="1" lang="en-US" altLang="zh-CN" sz="2200" dirty="0">
                <a:latin typeface="+mj-ea"/>
                <a:ea typeface="+mj-ea"/>
              </a:rPr>
              <a:t>,</a:t>
            </a:r>
            <a:r>
              <a:rPr kumimoji="1" lang="zh-CN" altLang="en-US" sz="2200" dirty="0">
                <a:latin typeface="+mj-ea"/>
                <a:ea typeface="+mj-ea"/>
              </a:rPr>
              <a:t>可以在此求解</a:t>
            </a:r>
            <a:r>
              <a:rPr kumimoji="1" lang="en-US" altLang="zh-CN" sz="2200" dirty="0" err="1">
                <a:latin typeface="+mj-ea"/>
                <a:ea typeface="+mj-ea"/>
              </a:rPr>
              <a:t>ecx</a:t>
            </a:r>
            <a:r>
              <a:rPr kumimoji="1" lang="zh-CN" altLang="en-US" sz="2200" dirty="0">
                <a:latin typeface="+mj-ea"/>
                <a:ea typeface="+mj-ea"/>
              </a:rPr>
              <a:t>和</a:t>
            </a:r>
            <a:r>
              <a:rPr kumimoji="1" lang="en-US" altLang="zh-CN" sz="2200" dirty="0" err="1">
                <a:latin typeface="+mj-ea"/>
                <a:ea typeface="+mj-ea"/>
              </a:rPr>
              <a:t>eax</a:t>
            </a:r>
            <a:r>
              <a:rPr kumimoji="1" lang="zh-CN" altLang="en-US" sz="2200" dirty="0">
                <a:latin typeface="+mj-ea"/>
                <a:ea typeface="+mj-ea"/>
              </a:rPr>
              <a:t>的值</a:t>
            </a:r>
            <a:r>
              <a:rPr kumimoji="1" lang="en-US" altLang="zh-CN" sz="2200" dirty="0">
                <a:latin typeface="+mj-ea"/>
                <a:ea typeface="+mj-ea"/>
              </a:rPr>
              <a:t>,</a:t>
            </a:r>
            <a:r>
              <a:rPr kumimoji="1" lang="zh-CN" altLang="en-US" sz="2200" dirty="0">
                <a:latin typeface="+mj-ea"/>
                <a:ea typeface="+mj-ea"/>
              </a:rPr>
              <a:t>找到符合条件的解</a:t>
            </a:r>
            <a:r>
              <a:rPr kumimoji="1" lang="en-US" altLang="zh-CN" sz="2200" dirty="0">
                <a:latin typeface="+mj-ea"/>
                <a:ea typeface="+mj-ea"/>
              </a:rPr>
              <a:t>(True/False)</a:t>
            </a:r>
            <a:endParaRPr kumimoji="1" lang="zh-CN" altLang="en-US" sz="2200" dirty="0">
              <a:latin typeface="+mj-ea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DF0526-33D3-2C4C-AA50-EDC308E39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680" y="1998103"/>
            <a:ext cx="8900434" cy="446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62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9CCBD-6801-4A4E-A3E2-5AD19D5EB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求解程序判断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47B692-5057-C147-9450-AE8C8CED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A4067E-DCF6-E64F-AA6C-499C1B59D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9539153" cy="376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70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9CCBD-6801-4A4E-A3E2-5AD19D5EB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求解程序判断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47B692-5057-C147-9450-AE8C8CED9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356658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200" dirty="0">
                <a:latin typeface="+mj-ea"/>
                <a:ea typeface="+mj-ea"/>
              </a:rPr>
              <a:t>不断遍历分支</a:t>
            </a:r>
            <a:r>
              <a:rPr kumimoji="1" lang="en-US" altLang="zh-CN" sz="2200" dirty="0">
                <a:latin typeface="+mj-ea"/>
                <a:ea typeface="+mj-ea"/>
              </a:rPr>
              <a:t>,</a:t>
            </a:r>
            <a:r>
              <a:rPr kumimoji="1" lang="zh-CN" altLang="en-US" sz="2200" dirty="0">
                <a:latin typeface="+mj-ea"/>
                <a:ea typeface="+mj-ea"/>
              </a:rPr>
              <a:t>获取所有分支结构中符合条件的结构输入</a:t>
            </a:r>
            <a:r>
              <a:rPr kumimoji="1" lang="en-US" altLang="zh-CN" sz="2200" dirty="0">
                <a:latin typeface="+mj-ea"/>
                <a:ea typeface="+mj-ea"/>
              </a:rPr>
              <a:t>(x1-x5)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B62C96-8EEB-944D-80BE-E4CFC826C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979" y="1508627"/>
            <a:ext cx="7351139" cy="517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47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9CCBD-6801-4A4E-A3E2-5AD19D5EB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求解程序判断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6066C4-992E-4047-BF19-AA3864A17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94" y="2214015"/>
            <a:ext cx="11395411" cy="334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01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7CE3DC-0515-9F45-BDB8-64FBC76A2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Ethereum</a:t>
            </a:r>
            <a:r>
              <a:rPr kumimoji="1" lang="zh-CN" altLang="en-US" dirty="0"/>
              <a:t> 与智能合约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665286-FE1E-0E43-A6A8-BF06E1F47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200" dirty="0">
                <a:latin typeface="+mj-ea"/>
                <a:ea typeface="+mj-ea"/>
              </a:rPr>
              <a:t>以太坊（英文</a:t>
            </a:r>
            <a:r>
              <a:rPr kumimoji="1" lang="en-US" altLang="zh-CN" sz="2200" dirty="0">
                <a:latin typeface="+mj-ea"/>
                <a:ea typeface="+mj-ea"/>
              </a:rPr>
              <a:t>Ethereum</a:t>
            </a:r>
            <a:r>
              <a:rPr kumimoji="1" lang="zh-CN" altLang="en-US" sz="2200" dirty="0">
                <a:latin typeface="+mj-ea"/>
                <a:ea typeface="+mj-ea"/>
              </a:rPr>
              <a:t>）是一个开源的有智能合约功能的公共区块链平台，通过其专用加密货币以太币（</a:t>
            </a:r>
            <a:r>
              <a:rPr kumimoji="1" lang="en-US" altLang="zh-CN" sz="2200" dirty="0">
                <a:latin typeface="+mj-ea"/>
                <a:ea typeface="+mj-ea"/>
              </a:rPr>
              <a:t>Ether</a:t>
            </a:r>
            <a:r>
              <a:rPr kumimoji="1" lang="zh-CN" altLang="en-US" sz="2200" dirty="0">
                <a:latin typeface="+mj-ea"/>
                <a:ea typeface="+mj-ea"/>
              </a:rPr>
              <a:t>）提供去中心化的以太虚拟机（</a:t>
            </a:r>
            <a:r>
              <a:rPr kumimoji="1" lang="en-US" altLang="zh-CN" sz="2200" dirty="0">
                <a:latin typeface="+mj-ea"/>
                <a:ea typeface="+mj-ea"/>
              </a:rPr>
              <a:t>Ethereum Virtual Machine</a:t>
            </a:r>
            <a:r>
              <a:rPr kumimoji="1" lang="zh-CN" altLang="en-US" sz="2200" dirty="0">
                <a:latin typeface="+mj-ea"/>
                <a:ea typeface="+mj-ea"/>
              </a:rPr>
              <a:t>）来处理点对点合约</a:t>
            </a:r>
            <a:endParaRPr kumimoji="1" lang="en-US" altLang="zh-CN" sz="2200" dirty="0">
              <a:latin typeface="+mj-ea"/>
              <a:ea typeface="+mj-ea"/>
            </a:endParaRPr>
          </a:p>
          <a:p>
            <a:endParaRPr kumimoji="1" lang="en-US" altLang="zh-CN" sz="2200" dirty="0">
              <a:latin typeface="+mj-ea"/>
              <a:ea typeface="+mj-ea"/>
            </a:endParaRPr>
          </a:p>
          <a:p>
            <a:r>
              <a:rPr kumimoji="1" lang="zh-CN" altLang="en-US" sz="2200" dirty="0">
                <a:latin typeface="+mj-ea"/>
                <a:ea typeface="+mj-ea"/>
              </a:rPr>
              <a:t>智能合约是用户编写发布到以太坊的代码，其他用户通过在以太坊上转账来调用合约代码，智能合约由挖到区块的节点执行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CB2C1E-CD07-5643-807E-9D1FC942E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090" y="5166569"/>
            <a:ext cx="3677055" cy="125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23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40FAC-A5A0-3C47-90DB-3635B44D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深入研究</a:t>
            </a:r>
            <a:r>
              <a:rPr kumimoji="1" lang="en-US" altLang="zh-CN" dirty="0"/>
              <a:t>Ethereum </a:t>
            </a:r>
            <a:r>
              <a:rPr kumimoji="1" lang="zh-CN" altLang="en-US" dirty="0"/>
              <a:t>智能合约漏洞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4F7364-A856-E44F-8EED-45406A6A2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9202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智能合约的漏洞原理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33600-7A20-2746-B6FF-DCFD7303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b="1" dirty="0">
                <a:latin typeface="+mj-ea"/>
                <a:ea typeface="+mj-ea"/>
              </a:rPr>
              <a:t>任意合约调用</a:t>
            </a:r>
            <a:endParaRPr kumimoji="1" lang="en-US" altLang="zh-CN" sz="2400" b="1" dirty="0">
              <a:latin typeface="+mj-ea"/>
              <a:ea typeface="+mj-ea"/>
            </a:endParaRPr>
          </a:p>
          <a:p>
            <a:endParaRPr kumimoji="1" lang="en-US" altLang="zh-CN" sz="2400" b="1" dirty="0">
              <a:latin typeface="+mj-ea"/>
              <a:ea typeface="+mj-ea"/>
            </a:endParaRPr>
          </a:p>
          <a:p>
            <a:r>
              <a:rPr kumimoji="1" lang="zh-CN" altLang="en-US" sz="2400" b="1" dirty="0">
                <a:latin typeface="+mj-ea"/>
                <a:ea typeface="+mj-ea"/>
              </a:rPr>
              <a:t>任意地址转账</a:t>
            </a:r>
            <a:endParaRPr kumimoji="1" lang="en-US" altLang="zh-CN" sz="2400" b="1" dirty="0">
              <a:latin typeface="+mj-ea"/>
              <a:ea typeface="+mj-ea"/>
            </a:endParaRPr>
          </a:p>
          <a:p>
            <a:endParaRPr kumimoji="1" lang="en-US" altLang="zh-CN" sz="2400" b="1" dirty="0">
              <a:latin typeface="+mj-ea"/>
              <a:ea typeface="+mj-ea"/>
            </a:endParaRPr>
          </a:p>
          <a:p>
            <a:r>
              <a:rPr kumimoji="1" lang="zh-CN" altLang="en-US" sz="2400" b="1" dirty="0">
                <a:latin typeface="+mj-ea"/>
                <a:ea typeface="+mj-ea"/>
              </a:rPr>
              <a:t>假充值</a:t>
            </a:r>
            <a:endParaRPr kumimoji="1" lang="en-US" altLang="zh-CN" sz="2400" b="1" dirty="0">
              <a:latin typeface="+mj-ea"/>
              <a:ea typeface="+mj-ea"/>
            </a:endParaRPr>
          </a:p>
          <a:p>
            <a:endParaRPr kumimoji="1" lang="en-US" altLang="zh-CN" sz="2400" b="1" dirty="0">
              <a:latin typeface="+mj-ea"/>
              <a:ea typeface="+mj-ea"/>
            </a:endParaRPr>
          </a:p>
          <a:p>
            <a:r>
              <a:rPr kumimoji="1" lang="zh-CN" altLang="en-US" sz="2400" b="1" dirty="0">
                <a:latin typeface="+mj-ea"/>
                <a:ea typeface="+mj-ea"/>
              </a:rPr>
              <a:t>整数溢出</a:t>
            </a:r>
          </a:p>
        </p:txBody>
      </p:sp>
    </p:spTree>
    <p:extLst>
      <p:ext uri="{BB962C8B-B14F-4D97-AF65-F5344CB8AC3E}">
        <p14:creationId xmlns:p14="http://schemas.microsoft.com/office/powerpoint/2010/main" val="828185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符号执行漏洞求解之任意代码执行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33600-7A20-2746-B6FF-DCFD7303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03FFFF-100B-EC4C-B83E-18ED94C8A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10030"/>
            <a:ext cx="4953000" cy="5003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FC369C-2BEA-D44D-9E34-B8D018155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886" y="1510030"/>
            <a:ext cx="3543300" cy="1892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496DFA-2A48-4E49-8D6D-61DA8B5B6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736" y="3455671"/>
            <a:ext cx="2133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7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2C3235-62C7-2A4B-9326-1E91D1718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符号执行漏洞求解之任意代码执行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481428-A9CB-1846-BD19-14B41E7D3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DCB5C3-E85F-C048-BE29-0B5E9A24B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71" y="1597170"/>
            <a:ext cx="5156057" cy="5007610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21B4D143-FF96-1646-933D-EDBA895CA3FA}"/>
              </a:ext>
            </a:extLst>
          </p:cNvPr>
          <p:cNvCxnSpPr>
            <a:cxnSpLocks/>
          </p:cNvCxnSpPr>
          <p:nvPr/>
        </p:nvCxnSpPr>
        <p:spPr>
          <a:xfrm flipV="1">
            <a:off x="2134847" y="2660622"/>
            <a:ext cx="1376275" cy="522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6B7ACD54-AC4B-584B-B5F9-5284855BC9BF}"/>
              </a:ext>
            </a:extLst>
          </p:cNvPr>
          <p:cNvSpPr txBox="1"/>
          <p:nvPr/>
        </p:nvSpPr>
        <p:spPr>
          <a:xfrm>
            <a:off x="1301926" y="3234098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CALL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 指令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DB9E0641-895E-434F-B2D9-3FBA938B346F}"/>
              </a:ext>
            </a:extLst>
          </p:cNvPr>
          <p:cNvCxnSpPr>
            <a:cxnSpLocks/>
          </p:cNvCxnSpPr>
          <p:nvPr/>
        </p:nvCxnSpPr>
        <p:spPr>
          <a:xfrm flipH="1">
            <a:off x="8142468" y="5198201"/>
            <a:ext cx="1230132" cy="4939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20B7D2B-256D-B04A-83F7-1CF977E6840A}"/>
              </a:ext>
            </a:extLst>
          </p:cNvPr>
          <p:cNvSpPr txBox="1"/>
          <p:nvPr/>
        </p:nvSpPr>
        <p:spPr>
          <a:xfrm>
            <a:off x="9372600" y="4967368"/>
            <a:ext cx="2281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CALL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 合约地址</a:t>
            </a:r>
          </a:p>
        </p:txBody>
      </p:sp>
    </p:spTree>
    <p:extLst>
      <p:ext uri="{BB962C8B-B14F-4D97-AF65-F5344CB8AC3E}">
        <p14:creationId xmlns:p14="http://schemas.microsoft.com/office/powerpoint/2010/main" val="3985388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35047-E342-6A44-9134-19EECDB8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符号执行漏洞求解之任意代码执行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7FE033-A74F-B341-825D-54CED61E8B6D}"/>
              </a:ext>
            </a:extLst>
          </p:cNvPr>
          <p:cNvSpPr txBox="1"/>
          <p:nvPr/>
        </p:nvSpPr>
        <p:spPr>
          <a:xfrm>
            <a:off x="677334" y="1874728"/>
            <a:ext cx="964330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若</a:t>
            </a:r>
            <a:r>
              <a:rPr kumimoji="1" lang="en-US" altLang="zh-CN" sz="2800" b="1" dirty="0">
                <a:solidFill>
                  <a:srgbClr val="FF0000"/>
                </a:solidFill>
                <a:latin typeface="+mj-ea"/>
                <a:ea typeface="+mj-ea"/>
              </a:rPr>
              <a:t>CALL</a:t>
            </a:r>
            <a:r>
              <a:rPr kumimoji="1"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 地址满足任意地址调用</a:t>
            </a:r>
            <a:r>
              <a:rPr kumimoji="1" lang="en-US" altLang="zh-CN" sz="2800" b="1" dirty="0">
                <a:solidFill>
                  <a:srgbClr val="FF0000"/>
                </a:solidFill>
                <a:latin typeface="+mj-ea"/>
                <a:ea typeface="+mj-ea"/>
              </a:rPr>
              <a:t>,</a:t>
            </a:r>
            <a:r>
              <a:rPr kumimoji="1"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那么需要指定一个随机地址作为约束条件进行求解</a:t>
            </a:r>
            <a:r>
              <a:rPr kumimoji="1" lang="en-US" altLang="zh-CN" sz="2800" b="1" dirty="0">
                <a:latin typeface="+mj-ea"/>
                <a:ea typeface="+mj-ea"/>
              </a:rPr>
              <a:t>,</a:t>
            </a:r>
            <a:r>
              <a:rPr kumimoji="1" lang="zh-CN" altLang="en-US" sz="2800" b="1" dirty="0">
                <a:latin typeface="+mj-ea"/>
                <a:ea typeface="+mj-ea"/>
              </a:rPr>
              <a:t>对应的求解条件如下</a:t>
            </a:r>
            <a:r>
              <a:rPr kumimoji="1" lang="en-US" altLang="zh-CN" sz="2800" b="1" dirty="0">
                <a:latin typeface="+mj-ea"/>
                <a:ea typeface="+mj-ea"/>
              </a:rPr>
              <a:t>:</a:t>
            </a:r>
          </a:p>
          <a:p>
            <a:endParaRPr kumimoji="1" lang="en-US" altLang="zh-CN" sz="28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kumimoji="1" lang="en-US" altLang="zh-CN" sz="2800" b="1" dirty="0" err="1">
                <a:latin typeface="+mj-ea"/>
                <a:ea typeface="+mj-ea"/>
              </a:rPr>
              <a:t>CALL_Addr</a:t>
            </a:r>
            <a:r>
              <a:rPr kumimoji="1" lang="en-US" altLang="zh-CN" sz="2800" b="1" dirty="0">
                <a:latin typeface="+mj-ea"/>
                <a:ea typeface="+mj-ea"/>
              </a:rPr>
              <a:t> == 0x1234567</a:t>
            </a:r>
          </a:p>
          <a:p>
            <a:r>
              <a:rPr kumimoji="1" lang="en-US" altLang="zh-CN" sz="2800" b="1" dirty="0" err="1">
                <a:latin typeface="+mj-ea"/>
                <a:ea typeface="+mj-ea"/>
              </a:rPr>
              <a:t>CALL_Addr</a:t>
            </a:r>
            <a:r>
              <a:rPr kumimoji="1" lang="en-US" altLang="zh-CN" sz="2800" b="1" dirty="0">
                <a:latin typeface="+mj-ea"/>
                <a:ea typeface="+mj-ea"/>
              </a:rPr>
              <a:t> == 0xFFFFFFFF</a:t>
            </a:r>
          </a:p>
          <a:p>
            <a:r>
              <a:rPr kumimoji="1" lang="en-US" altLang="zh-CN" sz="2800" b="1" dirty="0" err="1">
                <a:latin typeface="+mj-ea"/>
                <a:ea typeface="+mj-ea"/>
              </a:rPr>
              <a:t>CALL_Addr</a:t>
            </a:r>
            <a:r>
              <a:rPr kumimoji="1" lang="en-US" altLang="zh-CN" sz="2800" b="1" dirty="0">
                <a:latin typeface="+mj-ea"/>
                <a:ea typeface="+mj-ea"/>
              </a:rPr>
              <a:t> == 0xDEADDEAD</a:t>
            </a:r>
          </a:p>
          <a:p>
            <a:endParaRPr kumimoji="1" lang="zh-CN" altLang="en-US" sz="28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86245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D56D21-E61E-5243-A154-51499D0D2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符号执行漏洞求解之任意地址转账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176BF8-5C49-E140-AEB6-624A8516E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992196" cy="388077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kumimoji="1" lang="en-US" altLang="zh-CN" dirty="0">
              <a:latin typeface="+mj-ea"/>
              <a:ea typeface="+mj-ea"/>
            </a:endParaRPr>
          </a:p>
          <a:p>
            <a:pPr marL="0" indent="0">
              <a:buNone/>
            </a:pPr>
            <a:endParaRPr kumimoji="1" lang="en-US" altLang="zh-CN" dirty="0">
              <a:latin typeface="+mj-ea"/>
              <a:ea typeface="+mj-ea"/>
            </a:endParaRPr>
          </a:p>
          <a:p>
            <a:pPr marL="0" indent="0">
              <a:buNone/>
            </a:pPr>
            <a:endParaRPr kumimoji="1" lang="en-US" altLang="zh-CN" dirty="0">
              <a:latin typeface="+mj-ea"/>
              <a:ea typeface="+mj-ea"/>
            </a:endParaRPr>
          </a:p>
          <a:p>
            <a:pPr marL="0" indent="0">
              <a:buNone/>
            </a:pPr>
            <a:endParaRPr kumimoji="1" lang="en-US" altLang="zh-CN" dirty="0">
              <a:latin typeface="+mj-ea"/>
              <a:ea typeface="+mj-ea"/>
            </a:endParaRPr>
          </a:p>
          <a:p>
            <a:pPr marL="0" indent="0">
              <a:buNone/>
            </a:pPr>
            <a:endParaRPr kumimoji="1" lang="en-US" altLang="zh-CN" dirty="0">
              <a:latin typeface="+mj-ea"/>
              <a:ea typeface="+mj-ea"/>
            </a:endParaRPr>
          </a:p>
          <a:p>
            <a:pPr marL="0" indent="0">
              <a:buNone/>
            </a:pPr>
            <a:endParaRPr kumimoji="1" lang="en-US" altLang="zh-CN" dirty="0">
              <a:latin typeface="+mj-ea"/>
              <a:ea typeface="+mj-ea"/>
            </a:endParaRPr>
          </a:p>
          <a:p>
            <a:pPr marL="0" indent="0">
              <a:buNone/>
            </a:pPr>
            <a:endParaRPr kumimoji="1" lang="en-US" altLang="zh-CN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zh-CN" sz="2400" b="1" dirty="0">
                <a:solidFill>
                  <a:schemeClr val="tx1"/>
                </a:solidFill>
                <a:latin typeface="+mj-ea"/>
                <a:ea typeface="+mj-ea"/>
              </a:rPr>
              <a:t>_</a:t>
            </a:r>
            <a:r>
              <a:rPr kumimoji="1" lang="en-US" altLang="zh-CN" sz="2400" b="1" dirty="0" err="1">
                <a:solidFill>
                  <a:schemeClr val="tx1"/>
                </a:solidFill>
                <a:latin typeface="+mj-ea"/>
                <a:ea typeface="+mj-ea"/>
              </a:rPr>
              <a:t>address.transfer</a:t>
            </a:r>
            <a:r>
              <a:rPr kumimoji="1" lang="en-US" altLang="zh-CN" sz="2400" b="1" dirty="0">
                <a:solidFill>
                  <a:schemeClr val="tx1"/>
                </a:solidFill>
                <a:latin typeface="+mj-ea"/>
                <a:ea typeface="+mj-ea"/>
              </a:rPr>
              <a:t>(),_</a:t>
            </a:r>
            <a:r>
              <a:rPr kumimoji="1" lang="en-US" altLang="zh-CN" sz="2400" b="1" dirty="0" err="1">
                <a:solidFill>
                  <a:schemeClr val="tx1"/>
                </a:solidFill>
                <a:latin typeface="+mj-ea"/>
                <a:ea typeface="+mj-ea"/>
              </a:rPr>
              <a:t>address.send</a:t>
            </a:r>
            <a:r>
              <a:rPr kumimoji="1" lang="en-US" altLang="zh-CN" sz="2400" b="1" dirty="0">
                <a:solidFill>
                  <a:schemeClr val="tx1"/>
                </a:solidFill>
                <a:latin typeface="+mj-ea"/>
                <a:ea typeface="+mj-ea"/>
              </a:rPr>
              <a:t>(),_</a:t>
            </a:r>
            <a:r>
              <a:rPr kumimoji="1" lang="en-US" altLang="zh-CN" sz="2400" b="1" dirty="0" err="1">
                <a:solidFill>
                  <a:schemeClr val="tx1"/>
                </a:solidFill>
                <a:latin typeface="+mj-ea"/>
                <a:ea typeface="+mj-ea"/>
              </a:rPr>
              <a:t>address.call.value</a:t>
            </a:r>
            <a:r>
              <a:rPr kumimoji="1" lang="en-US" altLang="zh-CN" sz="2400" b="1" dirty="0">
                <a:solidFill>
                  <a:schemeClr val="tx1"/>
                </a:solidFill>
                <a:latin typeface="+mj-ea"/>
                <a:ea typeface="+mj-ea"/>
              </a:rPr>
              <a:t>()</a:t>
            </a:r>
            <a:r>
              <a:rPr kumimoji="1" lang="zh-CN" altLang="en-US" sz="2400" b="1" dirty="0">
                <a:solidFill>
                  <a:schemeClr val="tx1"/>
                </a:solidFill>
                <a:latin typeface="+mj-ea"/>
                <a:ea typeface="+mj-ea"/>
              </a:rPr>
              <a:t> 最终都调用</a:t>
            </a:r>
            <a:r>
              <a:rPr kumimoji="1" lang="en-US" altLang="zh-CN" sz="2400" b="1" dirty="0">
                <a:solidFill>
                  <a:schemeClr val="tx1"/>
                </a:solidFill>
                <a:latin typeface="+mj-ea"/>
                <a:ea typeface="+mj-ea"/>
              </a:rPr>
              <a:t>CALL </a:t>
            </a:r>
            <a:r>
              <a:rPr kumimoji="1" lang="zh-CN" altLang="en-US" sz="2400" b="1" dirty="0">
                <a:solidFill>
                  <a:schemeClr val="tx1"/>
                </a:solidFill>
                <a:latin typeface="+mj-ea"/>
                <a:ea typeface="+mj-ea"/>
              </a:rPr>
              <a:t>指令发起转账</a:t>
            </a:r>
            <a:endParaRPr kumimoji="1" lang="en-US" altLang="zh-CN" sz="2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CALL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 指令既能调用合约也能向一个地址发起转账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4B74BE-2AEC-4D4C-A334-37316FCDA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60589"/>
            <a:ext cx="6355201" cy="24228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B81AA7-A669-3940-928E-78D2C41A7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850" y="2160589"/>
            <a:ext cx="2933700" cy="3670300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AE172A50-ED35-C046-ADC0-E1081B514A62}"/>
              </a:ext>
            </a:extLst>
          </p:cNvPr>
          <p:cNvCxnSpPr>
            <a:cxnSpLocks/>
          </p:cNvCxnSpPr>
          <p:nvPr/>
        </p:nvCxnSpPr>
        <p:spPr>
          <a:xfrm flipH="1">
            <a:off x="8863804" y="5223510"/>
            <a:ext cx="954566" cy="4343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800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7261D-095C-A94C-BA20-E8BE9A3D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符号执行漏洞求解之任意地址转账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19544E-B6F2-5F41-BE4F-4CAEC6296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F21495-B9A2-A749-8923-FFFB8AF99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000" y="1419512"/>
            <a:ext cx="4919999" cy="5180908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BD507B42-6A56-9544-9412-880A64085EEA}"/>
              </a:ext>
            </a:extLst>
          </p:cNvPr>
          <p:cNvCxnSpPr>
            <a:cxnSpLocks/>
          </p:cNvCxnSpPr>
          <p:nvPr/>
        </p:nvCxnSpPr>
        <p:spPr>
          <a:xfrm flipV="1">
            <a:off x="2454887" y="2740312"/>
            <a:ext cx="1376275" cy="522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6E1323A-9E29-3349-A877-AE06092831B6}"/>
              </a:ext>
            </a:extLst>
          </p:cNvPr>
          <p:cNvSpPr txBox="1"/>
          <p:nvPr/>
        </p:nvSpPr>
        <p:spPr>
          <a:xfrm>
            <a:off x="1621966" y="3313788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CALL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 指令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561EF133-3A11-1D43-8C80-CE976AC0DEDD}"/>
              </a:ext>
            </a:extLst>
          </p:cNvPr>
          <p:cNvCxnSpPr>
            <a:cxnSpLocks/>
          </p:cNvCxnSpPr>
          <p:nvPr/>
        </p:nvCxnSpPr>
        <p:spPr>
          <a:xfrm flipH="1">
            <a:off x="8289126" y="5049611"/>
            <a:ext cx="1230132" cy="4939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7B0B495-0F77-F34E-BA51-BAD09332EC96}"/>
              </a:ext>
            </a:extLst>
          </p:cNvPr>
          <p:cNvSpPr txBox="1"/>
          <p:nvPr/>
        </p:nvSpPr>
        <p:spPr>
          <a:xfrm>
            <a:off x="9519258" y="4818778"/>
            <a:ext cx="2281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CALL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 合约地址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7BB60760-1CE5-B043-AF1F-0456AA78F96C}"/>
              </a:ext>
            </a:extLst>
          </p:cNvPr>
          <p:cNvCxnSpPr>
            <a:cxnSpLocks/>
          </p:cNvCxnSpPr>
          <p:nvPr/>
        </p:nvCxnSpPr>
        <p:spPr>
          <a:xfrm flipH="1">
            <a:off x="8289126" y="4722657"/>
            <a:ext cx="1230132" cy="4939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CBEEB7E-6B31-7C41-AA8B-C3C1179B4026}"/>
              </a:ext>
            </a:extLst>
          </p:cNvPr>
          <p:cNvSpPr txBox="1"/>
          <p:nvPr/>
        </p:nvSpPr>
        <p:spPr>
          <a:xfrm>
            <a:off x="9519258" y="4443764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Gas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 余额</a:t>
            </a:r>
          </a:p>
        </p:txBody>
      </p:sp>
    </p:spTree>
    <p:extLst>
      <p:ext uri="{BB962C8B-B14F-4D97-AF65-F5344CB8AC3E}">
        <p14:creationId xmlns:p14="http://schemas.microsoft.com/office/powerpoint/2010/main" val="3769145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A9B437-1F12-8B48-8493-ECCA703FE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符号执行漏洞求解之假充值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197053-91D7-8E4E-9008-E76BA72C9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8777951" cy="4405581"/>
          </a:xfrm>
        </p:spPr>
        <p:txBody>
          <a:bodyPr>
            <a:noAutofit/>
          </a:bodyPr>
          <a:lstStyle/>
          <a:p>
            <a:endParaRPr kumimoji="1" lang="en-US" altLang="zh-CN" sz="2200" b="1" dirty="0">
              <a:solidFill>
                <a:srgbClr val="FF0000"/>
              </a:solidFill>
              <a:latin typeface="+mj-ea"/>
              <a:ea typeface="+mj-ea"/>
            </a:endParaRPr>
          </a:p>
          <a:p>
            <a:endParaRPr kumimoji="1" lang="en-US" altLang="zh-CN" sz="2200" b="1" dirty="0">
              <a:solidFill>
                <a:srgbClr val="FF0000"/>
              </a:solidFill>
              <a:latin typeface="+mj-ea"/>
              <a:ea typeface="+mj-ea"/>
            </a:endParaRPr>
          </a:p>
          <a:p>
            <a:endParaRPr kumimoji="1" lang="en-US" altLang="zh-CN" sz="2200" b="1" dirty="0">
              <a:solidFill>
                <a:srgbClr val="FF0000"/>
              </a:solidFill>
              <a:latin typeface="+mj-ea"/>
              <a:ea typeface="+mj-ea"/>
            </a:endParaRPr>
          </a:p>
          <a:p>
            <a:endParaRPr kumimoji="1" lang="en-US" altLang="zh-CN" sz="2200" b="1" dirty="0">
              <a:solidFill>
                <a:srgbClr val="FF0000"/>
              </a:solidFill>
              <a:latin typeface="+mj-ea"/>
              <a:ea typeface="+mj-ea"/>
            </a:endParaRPr>
          </a:p>
          <a:p>
            <a:endParaRPr kumimoji="1" lang="en-US" altLang="zh-CN" sz="2200" b="1" dirty="0">
              <a:solidFill>
                <a:srgbClr val="FF0000"/>
              </a:solidFill>
              <a:latin typeface="+mj-ea"/>
              <a:ea typeface="+mj-ea"/>
            </a:endParaRPr>
          </a:p>
          <a:p>
            <a:endParaRPr kumimoji="1" lang="en-US" altLang="zh-CN" sz="2200" b="1" dirty="0">
              <a:solidFill>
                <a:srgbClr val="FF0000"/>
              </a:solidFill>
              <a:latin typeface="+mj-ea"/>
              <a:ea typeface="+mj-ea"/>
            </a:endParaRPr>
          </a:p>
          <a:p>
            <a:endParaRPr kumimoji="1" lang="en-US" altLang="zh-CN" sz="22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0" indent="0">
              <a:buNone/>
            </a:pPr>
            <a:endParaRPr kumimoji="1" lang="en-US" altLang="zh-CN" sz="22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zh-CN" altLang="en-US" sz="2200" b="1" dirty="0">
                <a:solidFill>
                  <a:srgbClr val="FF0000"/>
                </a:solidFill>
                <a:latin typeface="+mj-ea"/>
                <a:ea typeface="+mj-ea"/>
              </a:rPr>
              <a:t>根据程序路径来确定是否有触发到</a:t>
            </a:r>
            <a:r>
              <a:rPr kumimoji="1" lang="en-US" altLang="zh-CN" sz="2200" b="1" dirty="0">
                <a:solidFill>
                  <a:srgbClr val="FF0000"/>
                </a:solidFill>
                <a:latin typeface="+mj-ea"/>
                <a:ea typeface="+mj-ea"/>
              </a:rPr>
              <a:t>Revert/Invalid</a:t>
            </a:r>
            <a:r>
              <a:rPr kumimoji="1" lang="zh-CN" altLang="en-US" sz="2200" b="1" dirty="0">
                <a:solidFill>
                  <a:srgbClr val="FF0000"/>
                </a:solidFill>
                <a:latin typeface="+mj-ea"/>
                <a:ea typeface="+mj-ea"/>
              </a:rPr>
              <a:t>指令产生回滚操作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81B38F-4C54-CD43-9198-55D0B395D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1910225"/>
            <a:ext cx="6510760" cy="38396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320315-11CC-E34B-8910-3E44831C8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490" y="3027040"/>
            <a:ext cx="1570477" cy="2033207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9EDB2B26-D692-4247-B82C-8B8527774340}"/>
              </a:ext>
            </a:extLst>
          </p:cNvPr>
          <p:cNvCxnSpPr>
            <a:cxnSpLocks/>
          </p:cNvCxnSpPr>
          <p:nvPr/>
        </p:nvCxnSpPr>
        <p:spPr>
          <a:xfrm>
            <a:off x="7897606" y="2645923"/>
            <a:ext cx="666884" cy="7560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39761AE1-63A5-9D4B-96E1-1AE55B5890F2}"/>
              </a:ext>
            </a:extLst>
          </p:cNvPr>
          <p:cNvSpPr txBox="1"/>
          <p:nvPr/>
        </p:nvSpPr>
        <p:spPr>
          <a:xfrm>
            <a:off x="6552454" y="2160589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不触发回滚的指令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47B9441-8469-FF43-B37D-8B8BA54AE0CB}"/>
              </a:ext>
            </a:extLst>
          </p:cNvPr>
          <p:cNvCxnSpPr>
            <a:cxnSpLocks/>
          </p:cNvCxnSpPr>
          <p:nvPr/>
        </p:nvCxnSpPr>
        <p:spPr>
          <a:xfrm>
            <a:off x="7722005" y="2669592"/>
            <a:ext cx="842485" cy="21358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8937D3B-CA94-A04D-B068-CC378351278E}"/>
              </a:ext>
            </a:extLst>
          </p:cNvPr>
          <p:cNvSpPr txBox="1"/>
          <p:nvPr/>
        </p:nvSpPr>
        <p:spPr>
          <a:xfrm>
            <a:off x="9847290" y="2165851"/>
            <a:ext cx="234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触发回滚的指令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3CF2DCA3-EF69-4147-AE08-764936EF68FA}"/>
              </a:ext>
            </a:extLst>
          </p:cNvPr>
          <p:cNvCxnSpPr>
            <a:cxnSpLocks/>
          </p:cNvCxnSpPr>
          <p:nvPr/>
        </p:nvCxnSpPr>
        <p:spPr>
          <a:xfrm flipH="1">
            <a:off x="10134969" y="2669592"/>
            <a:ext cx="884676" cy="11825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BA0E0063-8EEC-CD46-AE63-C3D64FF566D6}"/>
              </a:ext>
            </a:extLst>
          </p:cNvPr>
          <p:cNvCxnSpPr>
            <a:cxnSpLocks/>
          </p:cNvCxnSpPr>
          <p:nvPr/>
        </p:nvCxnSpPr>
        <p:spPr>
          <a:xfrm flipH="1">
            <a:off x="10134969" y="2669592"/>
            <a:ext cx="1061567" cy="17370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17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1FDCA-CC81-DB41-83E1-8F88BDB71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符号执行漏洞求解之假充值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073F32-3285-034F-89FE-4BF514F53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D3E142-4D8C-F74F-BA1A-2DDB2C6F9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83" y="4277650"/>
            <a:ext cx="6654800" cy="1930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B8A7F4-B787-0A45-8E51-6416537E3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66706"/>
            <a:ext cx="6590249" cy="2045631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FBEA912-20CE-9F47-A2E8-CCFDF5AA4ACB}"/>
              </a:ext>
            </a:extLst>
          </p:cNvPr>
          <p:cNvCxnSpPr>
            <a:cxnSpLocks/>
          </p:cNvCxnSpPr>
          <p:nvPr/>
        </p:nvCxnSpPr>
        <p:spPr>
          <a:xfrm flipH="1">
            <a:off x="2861091" y="2967335"/>
            <a:ext cx="1847096" cy="3573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9B4D24A-C5E7-4148-8781-760EF52786DB}"/>
              </a:ext>
            </a:extLst>
          </p:cNvPr>
          <p:cNvSpPr txBox="1"/>
          <p:nvPr/>
        </p:nvSpPr>
        <p:spPr>
          <a:xfrm>
            <a:off x="4772738" y="2694465"/>
            <a:ext cx="3367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存在漏洞</a:t>
            </a: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,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没有</a:t>
            </a: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Revert()</a:t>
            </a:r>
            <a:endParaRPr kumimoji="1" lang="zh-CN" altLang="en-US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F23AAED-12D2-154E-B4BC-3063539A6DA1}"/>
              </a:ext>
            </a:extLst>
          </p:cNvPr>
          <p:cNvCxnSpPr>
            <a:cxnSpLocks/>
          </p:cNvCxnSpPr>
          <p:nvPr/>
        </p:nvCxnSpPr>
        <p:spPr>
          <a:xfrm flipH="1" flipV="1">
            <a:off x="5737236" y="4756177"/>
            <a:ext cx="788831" cy="5170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9190EA8-5ECB-0148-81DC-3F77FF3183D1}"/>
              </a:ext>
            </a:extLst>
          </p:cNvPr>
          <p:cNvSpPr txBox="1"/>
          <p:nvPr/>
        </p:nvSpPr>
        <p:spPr>
          <a:xfrm>
            <a:off x="5737236" y="5300580"/>
            <a:ext cx="3675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不存在漏洞</a:t>
            </a: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,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存在</a:t>
            </a: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Revert()</a:t>
            </a:r>
            <a:endParaRPr kumimoji="1" lang="zh-CN" altLang="en-US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9424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35047-E342-6A44-9134-19EECDB8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符号执行漏洞求解之假充值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7FE033-A74F-B341-825D-54CED61E8B6D}"/>
              </a:ext>
            </a:extLst>
          </p:cNvPr>
          <p:cNvSpPr txBox="1"/>
          <p:nvPr/>
        </p:nvSpPr>
        <p:spPr>
          <a:xfrm>
            <a:off x="677334" y="1874728"/>
            <a:ext cx="96433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检验程序执行路径中是否出现</a:t>
            </a:r>
            <a:r>
              <a:rPr kumimoji="1" lang="en-US" altLang="zh-CN" sz="2800" b="1" dirty="0">
                <a:solidFill>
                  <a:srgbClr val="FF0000"/>
                </a:solidFill>
                <a:latin typeface="+mj-ea"/>
                <a:ea typeface="+mj-ea"/>
              </a:rPr>
              <a:t>Revert()</a:t>
            </a:r>
          </a:p>
          <a:p>
            <a:endParaRPr kumimoji="1" lang="en-US" altLang="zh-CN" sz="2800" b="1" dirty="0">
              <a:solidFill>
                <a:srgbClr val="FF0000"/>
              </a:solidFill>
              <a:latin typeface="+mj-ea"/>
              <a:ea typeface="+mj-ea"/>
            </a:endParaRPr>
          </a:p>
          <a:p>
            <a:endParaRPr kumimoji="1" lang="en-US" altLang="zh-CN" sz="28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kumimoji="1" lang="en-US" altLang="zh-CN" sz="2800" b="1" dirty="0">
                <a:latin typeface="+mj-ea"/>
                <a:ea typeface="+mj-ea"/>
              </a:rPr>
              <a:t>1.</a:t>
            </a:r>
            <a:r>
              <a:rPr kumimoji="1" lang="zh-CN" altLang="en-US" sz="2800" b="1" dirty="0">
                <a:latin typeface="+mj-ea"/>
                <a:ea typeface="+mj-ea"/>
              </a:rPr>
              <a:t>成功触发转账时通过</a:t>
            </a:r>
            <a:r>
              <a:rPr kumimoji="1" lang="en-US" altLang="zh-CN" sz="2800" b="1" dirty="0">
                <a:latin typeface="+mj-ea"/>
                <a:ea typeface="+mj-ea"/>
              </a:rPr>
              <a:t>Return/Stop</a:t>
            </a:r>
            <a:r>
              <a:rPr kumimoji="1" lang="zh-CN" altLang="en-US" sz="2800" b="1" dirty="0">
                <a:latin typeface="+mj-ea"/>
                <a:ea typeface="+mj-ea"/>
              </a:rPr>
              <a:t>指令返回</a:t>
            </a:r>
            <a:endParaRPr kumimoji="1" lang="en-US" altLang="zh-CN" sz="2800" b="1" dirty="0">
              <a:latin typeface="+mj-ea"/>
              <a:ea typeface="+mj-ea"/>
            </a:endParaRPr>
          </a:p>
          <a:p>
            <a:r>
              <a:rPr kumimoji="1" lang="en-US" altLang="zh-CN" sz="2800" b="1" dirty="0">
                <a:latin typeface="+mj-ea"/>
                <a:ea typeface="+mj-ea"/>
              </a:rPr>
              <a:t>2.</a:t>
            </a:r>
            <a:r>
              <a:rPr kumimoji="1" lang="zh-CN" altLang="en-US" sz="2800" b="1" dirty="0">
                <a:latin typeface="+mj-ea"/>
                <a:ea typeface="+mj-ea"/>
              </a:rPr>
              <a:t>转账失败时通过</a:t>
            </a:r>
            <a:r>
              <a:rPr kumimoji="1" lang="en-US" altLang="zh-CN" sz="2800" b="1" dirty="0">
                <a:latin typeface="+mj-ea"/>
                <a:ea typeface="+mj-ea"/>
              </a:rPr>
              <a:t>Revert/Invalid</a:t>
            </a:r>
            <a:r>
              <a:rPr kumimoji="1" lang="zh-CN" altLang="en-US" sz="2800" b="1" dirty="0">
                <a:latin typeface="+mj-ea"/>
                <a:ea typeface="+mj-ea"/>
              </a:rPr>
              <a:t>指令返回</a:t>
            </a:r>
          </a:p>
        </p:txBody>
      </p:sp>
    </p:spTree>
    <p:extLst>
      <p:ext uri="{BB962C8B-B14F-4D97-AF65-F5344CB8AC3E}">
        <p14:creationId xmlns:p14="http://schemas.microsoft.com/office/powerpoint/2010/main" val="590976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7CE3DC-0515-9F45-BDB8-64FBC76A2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Ethereum</a:t>
            </a:r>
            <a:r>
              <a:rPr kumimoji="1" lang="zh-CN" altLang="en-US" dirty="0"/>
              <a:t> 整体架构原理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665286-FE1E-0E43-A6A8-BF06E1F47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A14D22-3C38-B341-A231-666617505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325" y="1658584"/>
            <a:ext cx="7937771" cy="488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20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E14C73-9A67-C146-B697-1B731D7C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符号执行漏洞求解之整数溢出检测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6BD293-4193-DE42-A27E-55614B5F2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8596669" cy="4485308"/>
          </a:xfrm>
        </p:spPr>
        <p:txBody>
          <a:bodyPr>
            <a:normAutofit/>
          </a:bodyPr>
          <a:lstStyle/>
          <a:p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endParaRPr kumimoji="1" lang="en-US" altLang="zh-CN" dirty="0">
              <a:latin typeface="+mj-ea"/>
              <a:ea typeface="+mj-ea"/>
            </a:endParaRPr>
          </a:p>
          <a:p>
            <a:pPr marL="0" indent="0">
              <a:buNone/>
            </a:pPr>
            <a:br>
              <a:rPr kumimoji="1" lang="en-US" altLang="zh-CN" dirty="0">
                <a:latin typeface="+mj-ea"/>
                <a:ea typeface="+mj-ea"/>
              </a:rPr>
            </a:br>
            <a:endParaRPr kumimoji="1" lang="en-US" altLang="zh-CN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zh-CN" altLang="en-US" sz="2200" b="1" dirty="0">
                <a:solidFill>
                  <a:schemeClr val="tx1"/>
                </a:solidFill>
                <a:latin typeface="+mj-ea"/>
                <a:ea typeface="+mj-ea"/>
              </a:rPr>
              <a:t>算术运算会触发数据溢出</a:t>
            </a:r>
            <a:r>
              <a:rPr kumimoji="1" lang="en-US" altLang="zh-CN" sz="2200" b="1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kumimoji="1" lang="zh-CN" altLang="en-US" sz="2200" b="1" dirty="0">
                <a:solidFill>
                  <a:schemeClr val="tx1"/>
                </a:solidFill>
                <a:latin typeface="+mj-ea"/>
                <a:ea typeface="+mj-ea"/>
              </a:rPr>
              <a:t>包含</a:t>
            </a:r>
            <a:r>
              <a:rPr kumimoji="1" lang="en-US" altLang="zh-CN" sz="2200" b="1" dirty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kumimoji="1" lang="zh-CN" altLang="en-US" sz="2200" b="1" dirty="0">
                <a:solidFill>
                  <a:schemeClr val="tx1"/>
                </a:solidFill>
                <a:latin typeface="+mj-ea"/>
                <a:ea typeface="+mj-ea"/>
              </a:rPr>
              <a:t>上溢出和下溢出</a:t>
            </a:r>
            <a:endParaRPr kumimoji="1" lang="en-US" altLang="zh-CN" sz="2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zh-CN" altLang="en-US" sz="2200" b="1" dirty="0">
                <a:solidFill>
                  <a:srgbClr val="FF0000"/>
                </a:solidFill>
                <a:latin typeface="+mj-ea"/>
                <a:ea typeface="+mj-ea"/>
              </a:rPr>
              <a:t>检测整数溢出的方法是对算术运算指令的结果进行检验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517A28-BCD2-8540-8C60-23C46EC16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60589"/>
            <a:ext cx="3695700" cy="2590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1D38D1-F4A2-6248-8260-D70D5700C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68" y="2160589"/>
            <a:ext cx="1803400" cy="30718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0BF9AA-052F-BD4E-99CA-C4F786DE5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702" y="2160589"/>
            <a:ext cx="1557889" cy="3071893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226877F1-6F88-F045-A2EB-37B7BF465095}"/>
              </a:ext>
            </a:extLst>
          </p:cNvPr>
          <p:cNvCxnSpPr>
            <a:cxnSpLocks/>
          </p:cNvCxnSpPr>
          <p:nvPr/>
        </p:nvCxnSpPr>
        <p:spPr>
          <a:xfrm flipH="1">
            <a:off x="5851292" y="3799002"/>
            <a:ext cx="551871" cy="19030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496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9F0C0F-DA21-2E45-8AD1-F1B0BA0BB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符号执行漏洞求解之整数溢出检测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DAA4DF-4D21-B147-A1B5-A8552DF87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137" y="1627172"/>
            <a:ext cx="5523726" cy="4621228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EB564A67-336E-3045-9DE1-9551BB689138}"/>
              </a:ext>
            </a:extLst>
          </p:cNvPr>
          <p:cNvCxnSpPr>
            <a:cxnSpLocks/>
          </p:cNvCxnSpPr>
          <p:nvPr/>
        </p:nvCxnSpPr>
        <p:spPr>
          <a:xfrm flipV="1">
            <a:off x="2229860" y="2903227"/>
            <a:ext cx="1376275" cy="522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36523C3-A043-8745-AC83-FE39751C02D9}"/>
              </a:ext>
            </a:extLst>
          </p:cNvPr>
          <p:cNvSpPr txBox="1"/>
          <p:nvPr/>
        </p:nvSpPr>
        <p:spPr>
          <a:xfrm>
            <a:off x="1396939" y="3476703"/>
            <a:ext cx="1526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SUB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 指令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A1560FA-E1F1-6A43-BD3C-B11EE1FFAF2F}"/>
              </a:ext>
            </a:extLst>
          </p:cNvPr>
          <p:cNvCxnSpPr>
            <a:cxnSpLocks/>
          </p:cNvCxnSpPr>
          <p:nvPr/>
        </p:nvCxnSpPr>
        <p:spPr>
          <a:xfrm flipH="1">
            <a:off x="8581357" y="5661831"/>
            <a:ext cx="1230132" cy="4939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419322D-8931-1547-9EC6-C25A789AFEFC}"/>
              </a:ext>
            </a:extLst>
          </p:cNvPr>
          <p:cNvSpPr txBox="1"/>
          <p:nvPr/>
        </p:nvSpPr>
        <p:spPr>
          <a:xfrm>
            <a:off x="9811489" y="5430998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操作数</a:t>
            </a: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kumimoji="1" lang="zh-CN" altLang="en-US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6B741892-FAFD-9648-80F6-D019F5B2CEAF}"/>
              </a:ext>
            </a:extLst>
          </p:cNvPr>
          <p:cNvCxnSpPr>
            <a:cxnSpLocks/>
          </p:cNvCxnSpPr>
          <p:nvPr/>
        </p:nvCxnSpPr>
        <p:spPr>
          <a:xfrm flipH="1">
            <a:off x="8581357" y="5334877"/>
            <a:ext cx="1230132" cy="4939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5594EEB-BA8D-E745-B069-A39975805BDD}"/>
              </a:ext>
            </a:extLst>
          </p:cNvPr>
          <p:cNvSpPr txBox="1"/>
          <p:nvPr/>
        </p:nvSpPr>
        <p:spPr>
          <a:xfrm>
            <a:off x="9811489" y="5055984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操作数</a:t>
            </a: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kumimoji="1" lang="zh-CN" altLang="en-US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73406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35047-E342-6A44-9134-19EECDB8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符号执行漏洞求解之整数溢出检测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7FE033-A74F-B341-825D-54CED61E8B6D}"/>
              </a:ext>
            </a:extLst>
          </p:cNvPr>
          <p:cNvSpPr txBox="1"/>
          <p:nvPr/>
        </p:nvSpPr>
        <p:spPr>
          <a:xfrm>
            <a:off x="677334" y="1874728"/>
            <a:ext cx="964330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若算术运算满足上溢出或下溢出</a:t>
            </a:r>
            <a:r>
              <a:rPr kumimoji="1" lang="en-US" altLang="zh-CN" sz="2800" b="1" dirty="0">
                <a:solidFill>
                  <a:srgbClr val="FF0000"/>
                </a:solidFill>
                <a:latin typeface="+mj-ea"/>
                <a:ea typeface="+mj-ea"/>
              </a:rPr>
              <a:t>,</a:t>
            </a:r>
            <a:r>
              <a:rPr kumimoji="1"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那么需要对算数运算的结果进行约束求解</a:t>
            </a:r>
            <a:r>
              <a:rPr kumimoji="1" lang="en-US" altLang="zh-CN" sz="2800" b="1" dirty="0">
                <a:latin typeface="+mj-ea"/>
                <a:ea typeface="+mj-ea"/>
              </a:rPr>
              <a:t>,</a:t>
            </a:r>
            <a:r>
              <a:rPr kumimoji="1" lang="zh-CN" altLang="en-US" sz="2800" b="1" dirty="0">
                <a:latin typeface="+mj-ea"/>
                <a:ea typeface="+mj-ea"/>
              </a:rPr>
              <a:t>对应的求解条件如下</a:t>
            </a:r>
            <a:r>
              <a:rPr kumimoji="1" lang="en-US" altLang="zh-CN" sz="2800" b="1" dirty="0">
                <a:latin typeface="+mj-ea"/>
                <a:ea typeface="+mj-ea"/>
              </a:rPr>
              <a:t>:</a:t>
            </a:r>
          </a:p>
          <a:p>
            <a:endParaRPr kumimoji="1" lang="en-US" altLang="zh-CN" sz="2800" b="1" dirty="0">
              <a:solidFill>
                <a:srgbClr val="FF0000"/>
              </a:solidFill>
              <a:latin typeface="+mj-ea"/>
              <a:ea typeface="+mj-ea"/>
            </a:endParaRPr>
          </a:p>
          <a:p>
            <a:endParaRPr kumimoji="1" lang="en-US" altLang="zh-CN" sz="28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kumimoji="1" lang="zh-CN" altLang="en-US" sz="2800" b="1" dirty="0">
                <a:latin typeface="+mj-ea"/>
                <a:ea typeface="+mj-ea"/>
              </a:rPr>
              <a:t>上溢出约束</a:t>
            </a:r>
            <a:r>
              <a:rPr kumimoji="1" lang="en-US" altLang="zh-CN" sz="2800" b="1" dirty="0">
                <a:latin typeface="+mj-ea"/>
                <a:ea typeface="+mj-ea"/>
              </a:rPr>
              <a:t>: Sub(OpNum1,OpNum2) &gt; 0xFFFFFFFF</a:t>
            </a:r>
            <a:endParaRPr kumimoji="1" lang="en-US" altLang="zh-CN" sz="28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kumimoji="1" lang="zh-CN" altLang="en-US" sz="2800" b="1" dirty="0">
                <a:latin typeface="+mj-ea"/>
                <a:ea typeface="+mj-ea"/>
              </a:rPr>
              <a:t>下溢出约束</a:t>
            </a:r>
            <a:r>
              <a:rPr kumimoji="1" lang="en-US" altLang="zh-CN" sz="2800" b="1" dirty="0">
                <a:latin typeface="+mj-ea"/>
                <a:ea typeface="+mj-ea"/>
              </a:rPr>
              <a:t>: Sub(OpNum1,OpNum2) &lt; 0</a:t>
            </a:r>
          </a:p>
          <a:p>
            <a:endParaRPr kumimoji="1" lang="zh-CN" altLang="en-US" sz="28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383426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5075F-7836-7249-A7F6-BC809EC23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符号执行工具具体实现细节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32159F-36A9-CC48-B32D-0C2712F733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8730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EVM Bytecode</a:t>
            </a:r>
            <a:r>
              <a:rPr kumimoji="1" lang="zh-CN" altLang="en-US" dirty="0"/>
              <a:t> 反编译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33600-7A20-2746-B6FF-DCFD73034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10957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" sz="2200" dirty="0">
                <a:latin typeface="+mj-ea"/>
                <a:ea typeface="+mj-ea"/>
              </a:rPr>
              <a:t>命令</a:t>
            </a:r>
            <a:r>
              <a:rPr kumimoji="1" lang="en-US" altLang="zh-CN" sz="2200" dirty="0">
                <a:latin typeface="+mj-ea"/>
                <a:ea typeface="+mj-ea"/>
              </a:rPr>
              <a:t>:</a:t>
            </a:r>
            <a:r>
              <a:rPr kumimoji="1" lang="en" altLang="zh-CN" sz="2200" dirty="0" err="1">
                <a:latin typeface="+mj-ea"/>
                <a:ea typeface="+mj-ea"/>
              </a:rPr>
              <a:t>evm</a:t>
            </a:r>
            <a:r>
              <a:rPr kumimoji="1" lang="en" altLang="zh-CN" sz="2200" dirty="0">
                <a:latin typeface="+mj-ea"/>
                <a:ea typeface="+mj-ea"/>
              </a:rPr>
              <a:t> </a:t>
            </a:r>
            <a:r>
              <a:rPr kumimoji="1" lang="en" altLang="zh-CN" sz="2200" dirty="0" err="1">
                <a:latin typeface="+mj-ea"/>
                <a:ea typeface="+mj-ea"/>
              </a:rPr>
              <a:t>disasm</a:t>
            </a:r>
            <a:r>
              <a:rPr kumimoji="1" lang="en" altLang="zh-CN" sz="2200" dirty="0">
                <a:latin typeface="+mj-ea"/>
                <a:ea typeface="+mj-ea"/>
              </a:rPr>
              <a:t> %</a:t>
            </a:r>
            <a:r>
              <a:rPr kumimoji="1" lang="en" altLang="zh-CN" sz="2200" dirty="0" err="1">
                <a:latin typeface="+mj-ea"/>
                <a:ea typeface="+mj-ea"/>
              </a:rPr>
              <a:t>evm_bytecode_path</a:t>
            </a:r>
            <a:r>
              <a:rPr kumimoji="1" lang="en" altLang="zh-CN" sz="2200" dirty="0">
                <a:latin typeface="+mj-ea"/>
                <a:ea typeface="+mj-ea"/>
              </a:rPr>
              <a:t>%</a:t>
            </a:r>
            <a:endParaRPr kumimoji="1" lang="zh-CN" altLang="en-US" sz="2200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D45A70-490C-C049-93C1-63C32A6FC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976" y="2275289"/>
            <a:ext cx="6012048" cy="44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03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分割</a:t>
            </a:r>
            <a:r>
              <a:rPr kumimoji="1" lang="en-US" altLang="zh-CN" dirty="0" err="1"/>
              <a:t>Construter</a:t>
            </a:r>
            <a:r>
              <a:rPr kumimoji="1" lang="en-US" altLang="zh-CN" dirty="0"/>
              <a:t> </a:t>
            </a:r>
            <a:r>
              <a:rPr kumimoji="1" lang="zh-CN" altLang="en-US" dirty="0"/>
              <a:t>和</a:t>
            </a:r>
            <a:r>
              <a:rPr kumimoji="1" lang="en-US" altLang="zh-CN" dirty="0"/>
              <a:t>Runtime </a:t>
            </a:r>
            <a:r>
              <a:rPr kumimoji="1" lang="zh-CN" altLang="en-US" dirty="0"/>
              <a:t>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33600-7A20-2746-B6FF-DCFD73034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6959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200" dirty="0">
                <a:latin typeface="+mj-ea"/>
                <a:ea typeface="+mj-ea"/>
              </a:rPr>
              <a:t>Runtime </a:t>
            </a:r>
            <a:r>
              <a:rPr kumimoji="1" lang="zh-CN" altLang="en-US" sz="2200" dirty="0">
                <a:latin typeface="+mj-ea"/>
                <a:ea typeface="+mj-ea"/>
              </a:rPr>
              <a:t>入口点代码特征</a:t>
            </a:r>
            <a:r>
              <a:rPr kumimoji="1" lang="en-US" altLang="zh-CN" sz="2200" dirty="0">
                <a:latin typeface="+mj-ea"/>
                <a:ea typeface="+mj-ea"/>
              </a:rPr>
              <a:t>:</a:t>
            </a:r>
          </a:p>
          <a:p>
            <a:pPr marL="0" indent="0">
              <a:buNone/>
            </a:pPr>
            <a:r>
              <a:rPr kumimoji="1" lang="en-US" altLang="zh-CN" sz="2200" b="1" dirty="0">
                <a:latin typeface="+mj-ea"/>
                <a:ea typeface="+mj-ea"/>
              </a:rPr>
              <a:t>1.PUSH,PUSH,MSTORE,CALLDATASIZE</a:t>
            </a:r>
          </a:p>
          <a:p>
            <a:pPr marL="0" indent="0">
              <a:buNone/>
            </a:pPr>
            <a:endParaRPr kumimoji="1" lang="en-US" altLang="zh-CN" sz="22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zh-CN" sz="2200" b="1" dirty="0">
                <a:latin typeface="+mj-ea"/>
                <a:ea typeface="+mj-ea"/>
              </a:rPr>
              <a:t>2.PUSH,PUSH,MSTORE,PUSH,CALLDATASIZE</a:t>
            </a:r>
            <a:endParaRPr kumimoji="1" lang="zh-CN" altLang="en-US" sz="2200" b="1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C17381-EB0B-0D4D-A31D-64698D73D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766" y="1701523"/>
            <a:ext cx="5097290" cy="4960679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780B6F8F-7464-EE4A-9CE2-976C7DEFEDF0}"/>
              </a:ext>
            </a:extLst>
          </p:cNvPr>
          <p:cNvCxnSpPr>
            <a:cxnSpLocks/>
          </p:cNvCxnSpPr>
          <p:nvPr/>
        </p:nvCxnSpPr>
        <p:spPr>
          <a:xfrm flipH="1" flipV="1">
            <a:off x="9485514" y="2186477"/>
            <a:ext cx="1233173" cy="6726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C4DE7EEB-AE03-AD41-857E-D6369901AE05}"/>
              </a:ext>
            </a:extLst>
          </p:cNvPr>
          <p:cNvCxnSpPr>
            <a:cxnSpLocks/>
          </p:cNvCxnSpPr>
          <p:nvPr/>
        </p:nvCxnSpPr>
        <p:spPr>
          <a:xfrm flipH="1">
            <a:off x="9518959" y="4752304"/>
            <a:ext cx="1083818" cy="7518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C6834E7-95CD-144C-8146-8986987A22F2}"/>
              </a:ext>
            </a:extLst>
          </p:cNvPr>
          <p:cNvSpPr txBox="1"/>
          <p:nvPr/>
        </p:nvSpPr>
        <p:spPr>
          <a:xfrm>
            <a:off x="10102100" y="2896377"/>
            <a:ext cx="1412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</a:rPr>
              <a:t>Creation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4D7E15-EBE6-B24F-AC6F-1506B656AD9F}"/>
              </a:ext>
            </a:extLst>
          </p:cNvPr>
          <p:cNvSpPr txBox="1"/>
          <p:nvPr/>
        </p:nvSpPr>
        <p:spPr>
          <a:xfrm>
            <a:off x="10102100" y="4253372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</a:rPr>
              <a:t>Runtime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172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指令模拟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33600-7A20-2746-B6FF-DCFD7303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2D486A-3892-F243-A7BF-049415A42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332" y="1534874"/>
            <a:ext cx="8147336" cy="4960194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76BD5FB8-F95D-AC4F-86E2-CCB7DC52EAB9}"/>
              </a:ext>
            </a:extLst>
          </p:cNvPr>
          <p:cNvCxnSpPr>
            <a:cxnSpLocks/>
          </p:cNvCxnSpPr>
          <p:nvPr/>
        </p:nvCxnSpPr>
        <p:spPr>
          <a:xfrm flipH="1">
            <a:off x="6214414" y="1390169"/>
            <a:ext cx="723713" cy="4368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334EF7E-A342-884C-A77C-D0A8D30DDC1A}"/>
              </a:ext>
            </a:extLst>
          </p:cNvPr>
          <p:cNvSpPr txBox="1"/>
          <p:nvPr/>
        </p:nvSpPr>
        <p:spPr>
          <a:xfrm>
            <a:off x="6938127" y="107320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</a:rPr>
              <a:t>New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A4018A6D-F36E-C54C-8878-4C702CC3ACBD}"/>
              </a:ext>
            </a:extLst>
          </p:cNvPr>
          <p:cNvCxnSpPr>
            <a:cxnSpLocks/>
          </p:cNvCxnSpPr>
          <p:nvPr/>
        </p:nvCxnSpPr>
        <p:spPr>
          <a:xfrm flipH="1">
            <a:off x="9718226" y="1711958"/>
            <a:ext cx="723713" cy="4368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0FCEE54-6BAD-F848-BDA1-FCC8CC739F70}"/>
              </a:ext>
            </a:extLst>
          </p:cNvPr>
          <p:cNvSpPr txBox="1"/>
          <p:nvPr/>
        </p:nvSpPr>
        <p:spPr>
          <a:xfrm>
            <a:off x="10441939" y="1390169"/>
            <a:ext cx="670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</a:rPr>
              <a:t>Old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09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状态上下文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33600-7A20-2746-B6FF-DCFD7303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200" dirty="0">
                <a:latin typeface="+mj-ea"/>
                <a:ea typeface="+mj-ea"/>
              </a:rPr>
              <a:t>状态上下文用于保存当前执行的数据，这些数据包含模拟执行记录、栈、内存和</a:t>
            </a:r>
            <a:r>
              <a:rPr kumimoji="1" lang="en-US" altLang="zh-CN" sz="2200" dirty="0" err="1">
                <a:latin typeface="+mj-ea"/>
                <a:ea typeface="+mj-ea"/>
              </a:rPr>
              <a:t>StateDB</a:t>
            </a:r>
            <a:r>
              <a:rPr kumimoji="1" lang="en-US" altLang="zh-CN" sz="2200" dirty="0">
                <a:latin typeface="+mj-ea"/>
                <a:ea typeface="+mj-ea"/>
              </a:rPr>
              <a:t> </a:t>
            </a:r>
            <a:r>
              <a:rPr kumimoji="1" lang="zh-CN" altLang="en-US" sz="2200" dirty="0">
                <a:latin typeface="+mj-ea"/>
                <a:ea typeface="+mj-ea"/>
              </a:rPr>
              <a:t>数据。</a:t>
            </a:r>
          </a:p>
        </p:txBody>
      </p:sp>
    </p:spTree>
    <p:extLst>
      <p:ext uri="{BB962C8B-B14F-4D97-AF65-F5344CB8AC3E}">
        <p14:creationId xmlns:p14="http://schemas.microsoft.com/office/powerpoint/2010/main" val="29004258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内存，栈与</a:t>
            </a:r>
            <a:r>
              <a:rPr kumimoji="1" lang="en-US" altLang="zh-CN" dirty="0" err="1"/>
              <a:t>StateDB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BB56F7-DB6A-8D4A-ADF0-BD24BA1C3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65" y="1455329"/>
            <a:ext cx="6591300" cy="1892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38BE9D-C8F2-CC44-8148-A4DC7B521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65" y="3452264"/>
            <a:ext cx="6613328" cy="19466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3A3DD4-9D21-5341-8163-EEAF480A3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65" y="5503512"/>
            <a:ext cx="6616700" cy="1193800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42E6B857-89EC-4342-B170-78E6544F7440}"/>
              </a:ext>
            </a:extLst>
          </p:cNvPr>
          <p:cNvCxnSpPr>
            <a:cxnSpLocks/>
          </p:cNvCxnSpPr>
          <p:nvPr/>
        </p:nvCxnSpPr>
        <p:spPr>
          <a:xfrm flipV="1">
            <a:off x="3205114" y="2475506"/>
            <a:ext cx="1218209" cy="3355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94D210A6-EDCA-904A-845A-27438CFA16F2}"/>
              </a:ext>
            </a:extLst>
          </p:cNvPr>
          <p:cNvCxnSpPr>
            <a:cxnSpLocks/>
          </p:cNvCxnSpPr>
          <p:nvPr/>
        </p:nvCxnSpPr>
        <p:spPr>
          <a:xfrm flipV="1">
            <a:off x="3205113" y="4328797"/>
            <a:ext cx="1218209" cy="3355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9BBA4826-9775-FF40-95FD-C0607074F034}"/>
              </a:ext>
            </a:extLst>
          </p:cNvPr>
          <p:cNvCxnSpPr>
            <a:cxnSpLocks/>
          </p:cNvCxnSpPr>
          <p:nvPr/>
        </p:nvCxnSpPr>
        <p:spPr>
          <a:xfrm>
            <a:off x="3205112" y="5995778"/>
            <a:ext cx="1218210" cy="2092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EB3A28B-B1A4-C541-A832-CFBB8077F8F7}"/>
              </a:ext>
            </a:extLst>
          </p:cNvPr>
          <p:cNvSpPr txBox="1"/>
          <p:nvPr/>
        </p:nvSpPr>
        <p:spPr>
          <a:xfrm>
            <a:off x="1482036" y="2557762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栈用于保存</a:t>
            </a:r>
            <a:endParaRPr kumimoji="1"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指令的操作数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24C069A-BCBB-9E41-ADC2-A7BEA6D09B45}"/>
              </a:ext>
            </a:extLst>
          </p:cNvPr>
          <p:cNvSpPr txBox="1"/>
          <p:nvPr/>
        </p:nvSpPr>
        <p:spPr>
          <a:xfrm>
            <a:off x="1482035" y="4436376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内存用于保</a:t>
            </a:r>
            <a:endParaRPr kumimoji="1"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存临时数据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D6D5469-7DDB-8F44-AFB9-E4FAA3C701C7}"/>
              </a:ext>
            </a:extLst>
          </p:cNvPr>
          <p:cNvSpPr txBox="1"/>
          <p:nvPr/>
        </p:nvSpPr>
        <p:spPr>
          <a:xfrm>
            <a:off x="1482035" y="576658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存储数据库</a:t>
            </a:r>
            <a:endParaRPr kumimoji="1"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用于保存永久数据</a:t>
            </a:r>
          </a:p>
        </p:txBody>
      </p:sp>
    </p:spTree>
    <p:extLst>
      <p:ext uri="{BB962C8B-B14F-4D97-AF65-F5344CB8AC3E}">
        <p14:creationId xmlns:p14="http://schemas.microsoft.com/office/powerpoint/2010/main" val="36649549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AF6AA-6B8F-D04B-8BDF-FD23A5CCC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构造用户输入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8B206-58A4-6344-8833-C6B8E5431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5AC47E-492B-5C49-B11D-A806FD3AB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70736"/>
            <a:ext cx="10078650" cy="5160346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F6BFE081-DD10-CE46-A1BE-BD22C5960D52}"/>
              </a:ext>
            </a:extLst>
          </p:cNvPr>
          <p:cNvCxnSpPr>
            <a:cxnSpLocks/>
          </p:cNvCxnSpPr>
          <p:nvPr/>
        </p:nvCxnSpPr>
        <p:spPr>
          <a:xfrm flipH="1">
            <a:off x="6096000" y="3007151"/>
            <a:ext cx="191678" cy="6881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030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B595B8-FD70-1242-8112-0B9D47C6B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Ethereum </a:t>
            </a:r>
            <a:r>
              <a:rPr kumimoji="1" lang="zh-CN" altLang="en-US" dirty="0"/>
              <a:t>智能合约的代码结构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9B9A1E-5BF5-A44A-ADA8-00EFD9184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86264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015D64-5328-4945-BEB5-EDFB66F8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内存求解实现细节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8A59AD-DA13-1646-A248-BE0F70C50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>
                <a:latin typeface="+mj-ea"/>
                <a:ea typeface="+mj-ea"/>
              </a:rPr>
              <a:t>Z3 </a:t>
            </a:r>
            <a:r>
              <a:rPr kumimoji="1" lang="zh-CN" altLang="en-US" sz="2400" dirty="0">
                <a:latin typeface="+mj-ea"/>
                <a:ea typeface="+mj-ea"/>
              </a:rPr>
              <a:t>中的</a:t>
            </a:r>
            <a:r>
              <a:rPr kumimoji="1" lang="en-US" altLang="zh-CN" sz="2400" dirty="0" err="1">
                <a:latin typeface="+mj-ea"/>
                <a:ea typeface="+mj-ea"/>
              </a:rPr>
              <a:t>BitVec</a:t>
            </a:r>
            <a:r>
              <a:rPr kumimoji="1" lang="en-US" altLang="zh-CN" sz="2400" dirty="0">
                <a:latin typeface="+mj-ea"/>
                <a:ea typeface="+mj-ea"/>
              </a:rPr>
              <a:t> </a:t>
            </a:r>
            <a:r>
              <a:rPr kumimoji="1" lang="zh-CN" altLang="en-US" sz="2400" dirty="0">
                <a:latin typeface="+mj-ea"/>
                <a:ea typeface="+mj-ea"/>
              </a:rPr>
              <a:t>和</a:t>
            </a:r>
            <a:r>
              <a:rPr kumimoji="1" lang="en-US" altLang="zh-CN" sz="2400" dirty="0">
                <a:latin typeface="+mj-ea"/>
                <a:ea typeface="+mj-ea"/>
              </a:rPr>
              <a:t>Array</a:t>
            </a:r>
          </a:p>
          <a:p>
            <a:r>
              <a:rPr kumimoji="1" lang="en-US" altLang="zh-CN" sz="2400" dirty="0" err="1">
                <a:latin typeface="+mj-ea"/>
                <a:ea typeface="+mj-ea"/>
              </a:rPr>
              <a:t>BitVec</a:t>
            </a:r>
            <a:endParaRPr kumimoji="1" lang="en-US" altLang="zh-CN" sz="2400" dirty="0">
              <a:latin typeface="+mj-ea"/>
              <a:ea typeface="+mj-ea"/>
            </a:endParaRPr>
          </a:p>
          <a:p>
            <a:endParaRPr kumimoji="1" lang="en-US" altLang="zh-CN" sz="2400" dirty="0">
              <a:latin typeface="+mj-ea"/>
              <a:ea typeface="+mj-ea"/>
            </a:endParaRPr>
          </a:p>
          <a:p>
            <a:endParaRPr kumimoji="1" lang="en-US" altLang="zh-CN" sz="2400" dirty="0">
              <a:latin typeface="+mj-ea"/>
              <a:ea typeface="+mj-ea"/>
            </a:endParaRPr>
          </a:p>
          <a:p>
            <a:r>
              <a:rPr kumimoji="1" lang="en-US" altLang="zh-CN" sz="2400" dirty="0">
                <a:latin typeface="+mj-ea"/>
                <a:ea typeface="+mj-ea"/>
              </a:rPr>
              <a:t>Array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00C1109-8FC1-FC4B-9336-AF26344EE03F}"/>
              </a:ext>
            </a:extLst>
          </p:cNvPr>
          <p:cNvSpPr/>
          <p:nvPr/>
        </p:nvSpPr>
        <p:spPr>
          <a:xfrm>
            <a:off x="2683565" y="3276027"/>
            <a:ext cx="5188226" cy="8249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Memory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28DF6F-CDBC-8A41-8B0D-809BFE5E9018}"/>
              </a:ext>
            </a:extLst>
          </p:cNvPr>
          <p:cNvSpPr/>
          <p:nvPr/>
        </p:nvSpPr>
        <p:spPr>
          <a:xfrm>
            <a:off x="2683565" y="4658694"/>
            <a:ext cx="5188215" cy="8249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Memory</a:t>
            </a:r>
            <a:endParaRPr kumimoji="1" lang="zh-CN" altLang="en-US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514546FD-6B36-F64D-8B4B-DB78A622F713}"/>
              </a:ext>
            </a:extLst>
          </p:cNvPr>
          <p:cNvCxnSpPr>
            <a:cxnSpLocks/>
          </p:cNvCxnSpPr>
          <p:nvPr/>
        </p:nvCxnSpPr>
        <p:spPr>
          <a:xfrm>
            <a:off x="3177209" y="4565903"/>
            <a:ext cx="0" cy="97737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9D68ED4A-1661-424B-B2AA-31B79AF13EDB}"/>
              </a:ext>
            </a:extLst>
          </p:cNvPr>
          <p:cNvCxnSpPr>
            <a:cxnSpLocks/>
          </p:cNvCxnSpPr>
          <p:nvPr/>
        </p:nvCxnSpPr>
        <p:spPr>
          <a:xfrm>
            <a:off x="3707296" y="4565903"/>
            <a:ext cx="0" cy="97737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44228B7B-A7AE-0742-9393-7DD57D20F9A8}"/>
              </a:ext>
            </a:extLst>
          </p:cNvPr>
          <p:cNvCxnSpPr>
            <a:cxnSpLocks/>
          </p:cNvCxnSpPr>
          <p:nvPr/>
        </p:nvCxnSpPr>
        <p:spPr>
          <a:xfrm>
            <a:off x="4224131" y="4565903"/>
            <a:ext cx="0" cy="97737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970E7440-D94E-E342-B11E-20F985B95DC1}"/>
              </a:ext>
            </a:extLst>
          </p:cNvPr>
          <p:cNvCxnSpPr>
            <a:cxnSpLocks/>
          </p:cNvCxnSpPr>
          <p:nvPr/>
        </p:nvCxnSpPr>
        <p:spPr>
          <a:xfrm>
            <a:off x="4740966" y="4506269"/>
            <a:ext cx="0" cy="97737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EFF63315-69CB-D54F-8BD6-68779E705CE6}"/>
              </a:ext>
            </a:extLst>
          </p:cNvPr>
          <p:cNvCxnSpPr>
            <a:cxnSpLocks/>
          </p:cNvCxnSpPr>
          <p:nvPr/>
        </p:nvCxnSpPr>
        <p:spPr>
          <a:xfrm>
            <a:off x="5267739" y="4658694"/>
            <a:ext cx="0" cy="97737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A7462C31-B921-2F4B-9989-3A3CEF7769A8}"/>
              </a:ext>
            </a:extLst>
          </p:cNvPr>
          <p:cNvCxnSpPr>
            <a:cxnSpLocks/>
          </p:cNvCxnSpPr>
          <p:nvPr/>
        </p:nvCxnSpPr>
        <p:spPr>
          <a:xfrm>
            <a:off x="5804452" y="4565903"/>
            <a:ext cx="0" cy="97737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80340A40-81B6-9B42-93DD-436FA1144F06}"/>
              </a:ext>
            </a:extLst>
          </p:cNvPr>
          <p:cNvCxnSpPr>
            <a:cxnSpLocks/>
          </p:cNvCxnSpPr>
          <p:nvPr/>
        </p:nvCxnSpPr>
        <p:spPr>
          <a:xfrm>
            <a:off x="6331226" y="4658694"/>
            <a:ext cx="0" cy="97737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3574AE8A-A284-A047-9271-5F3AAE85D4E1}"/>
              </a:ext>
            </a:extLst>
          </p:cNvPr>
          <p:cNvCxnSpPr>
            <a:cxnSpLocks/>
          </p:cNvCxnSpPr>
          <p:nvPr/>
        </p:nvCxnSpPr>
        <p:spPr>
          <a:xfrm>
            <a:off x="6867939" y="4658694"/>
            <a:ext cx="0" cy="97737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684797E5-2050-A848-BA8D-1499395B7E06}"/>
              </a:ext>
            </a:extLst>
          </p:cNvPr>
          <p:cNvCxnSpPr>
            <a:cxnSpLocks/>
          </p:cNvCxnSpPr>
          <p:nvPr/>
        </p:nvCxnSpPr>
        <p:spPr>
          <a:xfrm>
            <a:off x="7384774" y="4506269"/>
            <a:ext cx="0" cy="97737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7861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015D64-5328-4945-BEB5-EDFB66F8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内存求解实现细节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8A59AD-DA13-1646-A248-BE0F70C50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357315" cy="3880773"/>
          </a:xfrm>
        </p:spPr>
        <p:txBody>
          <a:bodyPr>
            <a:normAutofit/>
          </a:bodyPr>
          <a:lstStyle/>
          <a:p>
            <a:r>
              <a:rPr kumimoji="1" lang="en-US" altLang="zh-CN" sz="2400" dirty="0" err="1">
                <a:latin typeface="+mj-ea"/>
                <a:ea typeface="+mj-ea"/>
              </a:rPr>
              <a:t>BitVec</a:t>
            </a:r>
            <a:r>
              <a:rPr kumimoji="1" lang="en-US" altLang="zh-CN" sz="2400" dirty="0">
                <a:latin typeface="+mj-ea"/>
                <a:ea typeface="+mj-ea"/>
              </a:rPr>
              <a:t> </a:t>
            </a:r>
            <a:r>
              <a:rPr kumimoji="1" lang="zh-CN" altLang="en-US" sz="2400" dirty="0">
                <a:latin typeface="+mj-ea"/>
                <a:ea typeface="+mj-ea"/>
              </a:rPr>
              <a:t>选择数据</a:t>
            </a:r>
            <a:endParaRPr kumimoji="1" lang="en-US" altLang="zh-CN" sz="2400" dirty="0">
              <a:latin typeface="+mj-ea"/>
              <a:ea typeface="+mj-ea"/>
            </a:endParaRPr>
          </a:p>
          <a:p>
            <a:endParaRPr kumimoji="1" lang="en-US" altLang="zh-CN" sz="2400" dirty="0">
              <a:latin typeface="+mj-ea"/>
              <a:ea typeface="+mj-ea"/>
            </a:endParaRPr>
          </a:p>
          <a:p>
            <a:endParaRPr kumimoji="1" lang="en-US" altLang="zh-CN" sz="2400" dirty="0">
              <a:latin typeface="+mj-ea"/>
              <a:ea typeface="+mj-ea"/>
            </a:endParaRPr>
          </a:p>
          <a:p>
            <a:endParaRPr kumimoji="1" lang="en-US" altLang="zh-CN" sz="2400" dirty="0">
              <a:latin typeface="+mj-ea"/>
              <a:ea typeface="+mj-ea"/>
            </a:endParaRPr>
          </a:p>
          <a:p>
            <a:endParaRPr kumimoji="1" lang="en-US" altLang="zh-CN" sz="2400" dirty="0">
              <a:latin typeface="+mj-ea"/>
              <a:ea typeface="+mj-ea"/>
            </a:endParaRPr>
          </a:p>
          <a:p>
            <a:endParaRPr kumimoji="1" lang="en-US" altLang="zh-CN" sz="2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     (</a:t>
            </a:r>
            <a:r>
              <a:rPr kumimoji="1" lang="en-US" altLang="zh-CN" sz="2400" b="1" dirty="0" err="1">
                <a:solidFill>
                  <a:srgbClr val="FF0000"/>
                </a:solidFill>
                <a:latin typeface="+mj-ea"/>
                <a:ea typeface="+mj-ea"/>
              </a:rPr>
              <a:t>Access_Addr</a:t>
            </a: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 &gt;&gt; </a:t>
            </a:r>
            <a:r>
              <a:rPr kumimoji="1" lang="en-US" altLang="zh-CN" sz="2400" b="1" dirty="0" err="1">
                <a:solidFill>
                  <a:srgbClr val="FF0000"/>
                </a:solidFill>
                <a:latin typeface="+mj-ea"/>
                <a:ea typeface="+mj-ea"/>
              </a:rPr>
              <a:t>Memory_Size</a:t>
            </a: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) &amp; (2^Data_Size - 1)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00C1109-8FC1-FC4B-9336-AF26344EE03F}"/>
              </a:ext>
            </a:extLst>
          </p:cNvPr>
          <p:cNvSpPr/>
          <p:nvPr/>
        </p:nvSpPr>
        <p:spPr>
          <a:xfrm>
            <a:off x="2917998" y="2872266"/>
            <a:ext cx="5188226" cy="8249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CALLDATA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12B739B-8C37-8349-910F-70F9CE6E6EB6}"/>
              </a:ext>
            </a:extLst>
          </p:cNvPr>
          <p:cNvSpPr/>
          <p:nvPr/>
        </p:nvSpPr>
        <p:spPr>
          <a:xfrm>
            <a:off x="2917998" y="2872266"/>
            <a:ext cx="961901" cy="82494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17DB5577-6F3C-BF41-925F-563C4D61D752}"/>
              </a:ext>
            </a:extLst>
          </p:cNvPr>
          <p:cNvCxnSpPr>
            <a:cxnSpLocks/>
          </p:cNvCxnSpPr>
          <p:nvPr/>
        </p:nvCxnSpPr>
        <p:spPr>
          <a:xfrm flipV="1">
            <a:off x="2324232" y="3172738"/>
            <a:ext cx="593766" cy="5244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F69C2B8-C446-1149-9B83-5EB25289F5BF}"/>
              </a:ext>
            </a:extLst>
          </p:cNvPr>
          <p:cNvSpPr txBox="1"/>
          <p:nvPr/>
        </p:nvSpPr>
        <p:spPr>
          <a:xfrm>
            <a:off x="1455810" y="3697214"/>
            <a:ext cx="14621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访问数据位置</a:t>
            </a: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72F1BB89-E586-F24C-9E5D-8C3423218EF3}"/>
              </a:ext>
            </a:extLst>
          </p:cNvPr>
          <p:cNvCxnSpPr>
            <a:cxnSpLocks/>
          </p:cNvCxnSpPr>
          <p:nvPr/>
        </p:nvCxnSpPr>
        <p:spPr>
          <a:xfrm flipV="1">
            <a:off x="2917998" y="2880964"/>
            <a:ext cx="583888" cy="54803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CA3330B2-CC91-9646-82D9-A0F083F854C6}"/>
              </a:ext>
            </a:extLst>
          </p:cNvPr>
          <p:cNvCxnSpPr>
            <a:cxnSpLocks/>
          </p:cNvCxnSpPr>
          <p:nvPr/>
        </p:nvCxnSpPr>
        <p:spPr>
          <a:xfrm flipV="1">
            <a:off x="2917998" y="2889662"/>
            <a:ext cx="763624" cy="74237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140940B3-6A1D-0C4A-9BAC-4F3118E3A5DE}"/>
              </a:ext>
            </a:extLst>
          </p:cNvPr>
          <p:cNvCxnSpPr>
            <a:cxnSpLocks/>
          </p:cNvCxnSpPr>
          <p:nvPr/>
        </p:nvCxnSpPr>
        <p:spPr>
          <a:xfrm flipV="1">
            <a:off x="3036278" y="2889662"/>
            <a:ext cx="843621" cy="80755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AADDFB27-BDB6-ED44-AC47-CD5768A65DB5}"/>
              </a:ext>
            </a:extLst>
          </p:cNvPr>
          <p:cNvCxnSpPr>
            <a:cxnSpLocks/>
          </p:cNvCxnSpPr>
          <p:nvPr/>
        </p:nvCxnSpPr>
        <p:spPr>
          <a:xfrm flipV="1">
            <a:off x="3225284" y="3057813"/>
            <a:ext cx="654615" cy="6394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56152B31-571A-FC4F-9BC4-602431C9B419}"/>
              </a:ext>
            </a:extLst>
          </p:cNvPr>
          <p:cNvCxnSpPr>
            <a:cxnSpLocks/>
            <a:stCxn id="6" idx="2"/>
          </p:cNvCxnSpPr>
          <p:nvPr/>
        </p:nvCxnSpPr>
        <p:spPr>
          <a:xfrm flipV="1">
            <a:off x="3398949" y="3251004"/>
            <a:ext cx="480950" cy="4462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2462D5CE-9ED3-9A48-AAC0-3E7E29712276}"/>
              </a:ext>
            </a:extLst>
          </p:cNvPr>
          <p:cNvCxnSpPr>
            <a:cxnSpLocks/>
          </p:cNvCxnSpPr>
          <p:nvPr/>
        </p:nvCxnSpPr>
        <p:spPr>
          <a:xfrm flipV="1">
            <a:off x="3651085" y="3469761"/>
            <a:ext cx="228814" cy="22745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08CB6353-E211-CF4C-B0BF-976592C3914F}"/>
              </a:ext>
            </a:extLst>
          </p:cNvPr>
          <p:cNvCxnSpPr>
            <a:cxnSpLocks/>
          </p:cNvCxnSpPr>
          <p:nvPr/>
        </p:nvCxnSpPr>
        <p:spPr>
          <a:xfrm flipV="1">
            <a:off x="2921871" y="2875020"/>
            <a:ext cx="228814" cy="22745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2BCEB308-85B7-0E44-87EE-7B7368ED7750}"/>
              </a:ext>
            </a:extLst>
          </p:cNvPr>
          <p:cNvCxnSpPr>
            <a:cxnSpLocks/>
          </p:cNvCxnSpPr>
          <p:nvPr/>
        </p:nvCxnSpPr>
        <p:spPr>
          <a:xfrm flipV="1">
            <a:off x="2939384" y="2872265"/>
            <a:ext cx="325708" cy="37874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778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015D64-5328-4945-BEB5-EDFB66F8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内存求解实现细节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8A59AD-DA13-1646-A248-BE0F70C50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0354844" cy="3880773"/>
          </a:xfrm>
        </p:spPr>
        <p:txBody>
          <a:bodyPr>
            <a:normAutofit/>
          </a:bodyPr>
          <a:lstStyle/>
          <a:p>
            <a:r>
              <a:rPr kumimoji="1" lang="en-US" altLang="zh-CN" sz="2400" dirty="0" err="1">
                <a:latin typeface="+mj-ea"/>
                <a:ea typeface="+mj-ea"/>
              </a:rPr>
              <a:t>BitVec</a:t>
            </a:r>
            <a:r>
              <a:rPr kumimoji="1" lang="en-US" altLang="zh-CN" sz="2400" dirty="0">
                <a:latin typeface="+mj-ea"/>
                <a:ea typeface="+mj-ea"/>
              </a:rPr>
              <a:t> </a:t>
            </a:r>
            <a:r>
              <a:rPr kumimoji="1" lang="zh-CN" altLang="en-US" sz="2400" dirty="0">
                <a:latin typeface="+mj-ea"/>
                <a:ea typeface="+mj-ea"/>
              </a:rPr>
              <a:t>选择数据</a:t>
            </a:r>
            <a:endParaRPr kumimoji="1" lang="en-US" altLang="zh-CN" sz="2400" dirty="0">
              <a:latin typeface="+mj-ea"/>
              <a:ea typeface="+mj-ea"/>
            </a:endParaRPr>
          </a:p>
          <a:p>
            <a:endParaRPr kumimoji="1" lang="en-US" altLang="zh-CN" sz="2400" dirty="0">
              <a:latin typeface="+mj-ea"/>
              <a:ea typeface="+mj-ea"/>
            </a:endParaRPr>
          </a:p>
          <a:p>
            <a:endParaRPr kumimoji="1" lang="en-US" altLang="zh-CN" sz="2400" dirty="0">
              <a:latin typeface="+mj-ea"/>
              <a:ea typeface="+mj-ea"/>
            </a:endParaRPr>
          </a:p>
          <a:p>
            <a:endParaRPr kumimoji="1" lang="en-US" altLang="zh-CN" sz="2400" dirty="0">
              <a:latin typeface="+mj-ea"/>
              <a:ea typeface="+mj-ea"/>
            </a:endParaRPr>
          </a:p>
          <a:p>
            <a:endParaRPr kumimoji="1" lang="en-US" altLang="zh-CN" sz="2400" dirty="0">
              <a:latin typeface="+mj-ea"/>
              <a:ea typeface="+mj-ea"/>
            </a:endParaRPr>
          </a:p>
          <a:p>
            <a:endParaRPr kumimoji="1" lang="en-US" altLang="zh-CN" sz="2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zh-CN" sz="2200" b="1" dirty="0">
                <a:solidFill>
                  <a:srgbClr val="FF0000"/>
                </a:solidFill>
                <a:latin typeface="+mj-ea"/>
                <a:ea typeface="+mj-ea"/>
              </a:rPr>
              <a:t>((</a:t>
            </a:r>
            <a:r>
              <a:rPr kumimoji="1" lang="en-US" altLang="zh-CN" sz="2200" b="1" dirty="0" err="1">
                <a:solidFill>
                  <a:srgbClr val="FF0000"/>
                </a:solidFill>
                <a:latin typeface="+mj-ea"/>
                <a:ea typeface="+mj-ea"/>
              </a:rPr>
              <a:t>Access_Addr</a:t>
            </a:r>
            <a:r>
              <a:rPr kumimoji="1" lang="en-US" altLang="zh-CN" sz="2200" b="1" dirty="0">
                <a:solidFill>
                  <a:srgbClr val="FF0000"/>
                </a:solidFill>
                <a:latin typeface="+mj-ea"/>
                <a:ea typeface="+mj-ea"/>
              </a:rPr>
              <a:t> &gt;&gt; </a:t>
            </a:r>
            <a:r>
              <a:rPr kumimoji="1" lang="en-US" altLang="zh-CN" sz="2200" b="1" dirty="0" err="1">
                <a:solidFill>
                  <a:srgbClr val="FF0000"/>
                </a:solidFill>
                <a:latin typeface="+mj-ea"/>
                <a:ea typeface="+mj-ea"/>
              </a:rPr>
              <a:t>Memory_Size</a:t>
            </a:r>
            <a:r>
              <a:rPr kumimoji="1" lang="en-US" altLang="zh-CN" sz="2200" b="1" dirty="0">
                <a:solidFill>
                  <a:srgbClr val="FF0000"/>
                </a:solidFill>
                <a:latin typeface="+mj-ea"/>
                <a:ea typeface="+mj-ea"/>
              </a:rPr>
              <a:t>) &lt;&lt; </a:t>
            </a:r>
            <a:r>
              <a:rPr kumimoji="1" lang="en-US" altLang="zh-CN" sz="2200" b="1" dirty="0" err="1">
                <a:solidFill>
                  <a:srgbClr val="FF0000"/>
                </a:solidFill>
                <a:latin typeface="+mj-ea"/>
                <a:ea typeface="+mj-ea"/>
              </a:rPr>
              <a:t>Access_Offset</a:t>
            </a:r>
            <a:r>
              <a:rPr kumimoji="1" lang="en-US" altLang="zh-CN" sz="2200" b="1" dirty="0">
                <a:solidFill>
                  <a:srgbClr val="FF0000"/>
                </a:solidFill>
                <a:latin typeface="+mj-ea"/>
                <a:ea typeface="+mj-ea"/>
              </a:rPr>
              <a:t>) &amp; (2^Data_Size - 1)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00C1109-8FC1-FC4B-9336-AF26344EE03F}"/>
              </a:ext>
            </a:extLst>
          </p:cNvPr>
          <p:cNvSpPr/>
          <p:nvPr/>
        </p:nvSpPr>
        <p:spPr>
          <a:xfrm>
            <a:off x="2917998" y="2872266"/>
            <a:ext cx="5188226" cy="8249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CALLDATA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12B739B-8C37-8349-910F-70F9CE6E6EB6}"/>
              </a:ext>
            </a:extLst>
          </p:cNvPr>
          <p:cNvSpPr/>
          <p:nvPr/>
        </p:nvSpPr>
        <p:spPr>
          <a:xfrm>
            <a:off x="3619540" y="2872267"/>
            <a:ext cx="961901" cy="82494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17DB5577-6F3C-BF41-925F-563C4D61D752}"/>
              </a:ext>
            </a:extLst>
          </p:cNvPr>
          <p:cNvCxnSpPr>
            <a:cxnSpLocks/>
          </p:cNvCxnSpPr>
          <p:nvPr/>
        </p:nvCxnSpPr>
        <p:spPr>
          <a:xfrm flipV="1">
            <a:off x="3057805" y="3675718"/>
            <a:ext cx="540209" cy="50336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F69C2B8-C446-1149-9B83-5EB25289F5BF}"/>
              </a:ext>
            </a:extLst>
          </p:cNvPr>
          <p:cNvSpPr txBox="1"/>
          <p:nvPr/>
        </p:nvSpPr>
        <p:spPr>
          <a:xfrm>
            <a:off x="1782039" y="3797036"/>
            <a:ext cx="14621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访问数据位置</a:t>
            </a: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72F1BB89-E586-F24C-9E5D-8C3423218EF3}"/>
              </a:ext>
            </a:extLst>
          </p:cNvPr>
          <p:cNvCxnSpPr>
            <a:cxnSpLocks/>
          </p:cNvCxnSpPr>
          <p:nvPr/>
        </p:nvCxnSpPr>
        <p:spPr>
          <a:xfrm flipV="1">
            <a:off x="3619540" y="2880965"/>
            <a:ext cx="583888" cy="54803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CA3330B2-CC91-9646-82D9-A0F083F854C6}"/>
              </a:ext>
            </a:extLst>
          </p:cNvPr>
          <p:cNvCxnSpPr>
            <a:cxnSpLocks/>
          </p:cNvCxnSpPr>
          <p:nvPr/>
        </p:nvCxnSpPr>
        <p:spPr>
          <a:xfrm flipV="1">
            <a:off x="3619540" y="2889663"/>
            <a:ext cx="763624" cy="74237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140940B3-6A1D-0C4A-9BAC-4F3118E3A5DE}"/>
              </a:ext>
            </a:extLst>
          </p:cNvPr>
          <p:cNvCxnSpPr>
            <a:cxnSpLocks/>
          </p:cNvCxnSpPr>
          <p:nvPr/>
        </p:nvCxnSpPr>
        <p:spPr>
          <a:xfrm flipV="1">
            <a:off x="3737820" y="2889663"/>
            <a:ext cx="843621" cy="80755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AADDFB27-BDB6-ED44-AC47-CD5768A65DB5}"/>
              </a:ext>
            </a:extLst>
          </p:cNvPr>
          <p:cNvCxnSpPr>
            <a:cxnSpLocks/>
          </p:cNvCxnSpPr>
          <p:nvPr/>
        </p:nvCxnSpPr>
        <p:spPr>
          <a:xfrm flipV="1">
            <a:off x="3926826" y="3057814"/>
            <a:ext cx="654615" cy="6394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56152B31-571A-FC4F-9BC4-602431C9B419}"/>
              </a:ext>
            </a:extLst>
          </p:cNvPr>
          <p:cNvCxnSpPr>
            <a:cxnSpLocks/>
            <a:stCxn id="6" idx="2"/>
          </p:cNvCxnSpPr>
          <p:nvPr/>
        </p:nvCxnSpPr>
        <p:spPr>
          <a:xfrm flipV="1">
            <a:off x="4100491" y="3251005"/>
            <a:ext cx="480950" cy="4462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2462D5CE-9ED3-9A48-AAC0-3E7E29712276}"/>
              </a:ext>
            </a:extLst>
          </p:cNvPr>
          <p:cNvCxnSpPr>
            <a:cxnSpLocks/>
          </p:cNvCxnSpPr>
          <p:nvPr/>
        </p:nvCxnSpPr>
        <p:spPr>
          <a:xfrm flipV="1">
            <a:off x="4352627" y="3469762"/>
            <a:ext cx="228814" cy="22745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08CB6353-E211-CF4C-B0BF-976592C3914F}"/>
              </a:ext>
            </a:extLst>
          </p:cNvPr>
          <p:cNvCxnSpPr>
            <a:cxnSpLocks/>
          </p:cNvCxnSpPr>
          <p:nvPr/>
        </p:nvCxnSpPr>
        <p:spPr>
          <a:xfrm flipV="1">
            <a:off x="3623413" y="2875021"/>
            <a:ext cx="228814" cy="22745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2BCEB308-85B7-0E44-87EE-7B7368ED7750}"/>
              </a:ext>
            </a:extLst>
          </p:cNvPr>
          <p:cNvCxnSpPr>
            <a:cxnSpLocks/>
          </p:cNvCxnSpPr>
          <p:nvPr/>
        </p:nvCxnSpPr>
        <p:spPr>
          <a:xfrm flipV="1">
            <a:off x="3640926" y="2872266"/>
            <a:ext cx="325708" cy="37874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05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015D64-5328-4945-BEB5-EDFB66F8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内存求解实现细节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8A59AD-DA13-1646-A248-BE0F70C50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400" b="1" dirty="0">
                <a:latin typeface="+mj-ea"/>
                <a:ea typeface="+mj-ea"/>
              </a:rPr>
              <a:t>相邻数据交差污染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8CC632-204F-F048-9233-74F56FE87E98}"/>
              </a:ext>
            </a:extLst>
          </p:cNvPr>
          <p:cNvSpPr/>
          <p:nvPr/>
        </p:nvSpPr>
        <p:spPr>
          <a:xfrm>
            <a:off x="2319872" y="3016526"/>
            <a:ext cx="5188226" cy="8249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Memory</a:t>
            </a:r>
            <a:endParaRPr kumimoji="1"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1D341ACE-0DDA-514C-AD66-96664BF81F0D}"/>
              </a:ext>
            </a:extLst>
          </p:cNvPr>
          <p:cNvCxnSpPr>
            <a:cxnSpLocks/>
          </p:cNvCxnSpPr>
          <p:nvPr/>
        </p:nvCxnSpPr>
        <p:spPr>
          <a:xfrm>
            <a:off x="4913985" y="2841365"/>
            <a:ext cx="0" cy="31113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740701A6-9B22-234A-830F-6B40A5B34277}"/>
              </a:ext>
            </a:extLst>
          </p:cNvPr>
          <p:cNvCxnSpPr>
            <a:cxnSpLocks/>
          </p:cNvCxnSpPr>
          <p:nvPr/>
        </p:nvCxnSpPr>
        <p:spPr>
          <a:xfrm flipV="1">
            <a:off x="6845722" y="4135775"/>
            <a:ext cx="0" cy="18169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D76A9AC-A698-7144-B16C-0EC788F51DFA}"/>
              </a:ext>
            </a:extLst>
          </p:cNvPr>
          <p:cNvSpPr txBox="1"/>
          <p:nvPr/>
        </p:nvSpPr>
        <p:spPr>
          <a:xfrm>
            <a:off x="2509876" y="4532219"/>
            <a:ext cx="5363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rgbClr val="FF0000"/>
                </a:solidFill>
              </a:rPr>
              <a:t>0xAAAAAAAAAAAAAAAA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CAC20F-9943-C246-8DE3-8287CEFFE52A}"/>
              </a:ext>
            </a:extLst>
          </p:cNvPr>
          <p:cNvSpPr txBox="1"/>
          <p:nvPr/>
        </p:nvSpPr>
        <p:spPr>
          <a:xfrm>
            <a:off x="4407949" y="5159207"/>
            <a:ext cx="5363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rgbClr val="FF0000"/>
                </a:solidFill>
              </a:rPr>
              <a:t>0xFFFFFFFFFFFFFFFFF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9ACD6AC-FA57-264F-93B3-ED20542524AD}"/>
              </a:ext>
            </a:extLst>
          </p:cNvPr>
          <p:cNvCxnSpPr>
            <a:cxnSpLocks/>
          </p:cNvCxnSpPr>
          <p:nvPr/>
        </p:nvCxnSpPr>
        <p:spPr>
          <a:xfrm flipH="1">
            <a:off x="6318212" y="3429000"/>
            <a:ext cx="1555127" cy="10785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EECCD2EF-ED24-9347-9E2C-D9086E95FF94}"/>
              </a:ext>
            </a:extLst>
          </p:cNvPr>
          <p:cNvSpPr txBox="1"/>
          <p:nvPr/>
        </p:nvSpPr>
        <p:spPr>
          <a:xfrm>
            <a:off x="7873339" y="2909733"/>
            <a:ext cx="15805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交叉污染区域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666509-0509-C345-A303-DCD45CD3CC80}"/>
              </a:ext>
            </a:extLst>
          </p:cNvPr>
          <p:cNvSpPr/>
          <p:nvPr/>
        </p:nvSpPr>
        <p:spPr>
          <a:xfrm>
            <a:off x="4913893" y="4590940"/>
            <a:ext cx="1931827" cy="1153041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8630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015D64-5328-4945-BEB5-EDFB66F8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内存求解实现细节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8A59AD-DA13-1646-A248-BE0F70C50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400" b="1" dirty="0">
                <a:latin typeface="+mj-ea"/>
                <a:ea typeface="+mj-ea"/>
              </a:rPr>
              <a:t>相邻数据交差污染</a:t>
            </a:r>
            <a:endParaRPr kumimoji="1" lang="en-US" altLang="zh-CN" sz="2400" b="1" dirty="0">
              <a:latin typeface="+mj-ea"/>
              <a:ea typeface="+mj-ea"/>
            </a:endParaRPr>
          </a:p>
          <a:p>
            <a:pPr marL="0" indent="0">
              <a:buNone/>
            </a:pPr>
            <a:endParaRPr kumimoji="1" lang="en-US" altLang="zh-CN" sz="2400" b="1" dirty="0">
              <a:latin typeface="+mj-ea"/>
              <a:ea typeface="+mj-ea"/>
            </a:endParaRPr>
          </a:p>
          <a:p>
            <a:pPr marL="0" indent="0">
              <a:buNone/>
            </a:pPr>
            <a:endParaRPr kumimoji="1" lang="en-US" altLang="zh-CN" sz="2400" b="1" dirty="0">
              <a:latin typeface="+mj-ea"/>
              <a:ea typeface="+mj-ea"/>
            </a:endParaRPr>
          </a:p>
          <a:p>
            <a:pPr marL="0" indent="0">
              <a:buNone/>
            </a:pPr>
            <a:endParaRPr kumimoji="1" lang="en-US" altLang="zh-CN" sz="2400" b="1" dirty="0">
              <a:latin typeface="+mj-ea"/>
              <a:ea typeface="+mj-ea"/>
            </a:endParaRPr>
          </a:p>
          <a:p>
            <a:pPr marL="0" indent="0">
              <a:buNone/>
            </a:pPr>
            <a:endParaRPr kumimoji="1" lang="en-US" altLang="zh-CN" sz="2400" b="1" dirty="0">
              <a:latin typeface="+mj-ea"/>
              <a:ea typeface="+mj-ea"/>
            </a:endParaRPr>
          </a:p>
          <a:p>
            <a:pPr marL="0" indent="0" algn="ctr">
              <a:buNone/>
            </a:pPr>
            <a:r>
              <a:rPr kumimoji="1" lang="en-US" altLang="zh-CN" sz="2400" b="1" dirty="0" err="1">
                <a:solidFill>
                  <a:srgbClr val="FF0000"/>
                </a:solidFill>
                <a:latin typeface="+mj-ea"/>
                <a:ea typeface="+mj-ea"/>
              </a:rPr>
              <a:t>Value_Result</a:t>
            </a: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=(A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&amp;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0x0000000FFFFFFFFF) &lt;&lt; 8 + </a:t>
            </a:r>
          </a:p>
          <a:p>
            <a:pPr marL="0" indent="0" algn="ctr">
              <a:buNone/>
            </a:pP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(B &amp; 0xFFFFFFFF) &gt;&gt; 8</a:t>
            </a:r>
            <a:endParaRPr kumimoji="1" lang="zh-CN" altLang="en-US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D76A9AC-A698-7144-B16C-0EC788F51DFA}"/>
              </a:ext>
            </a:extLst>
          </p:cNvPr>
          <p:cNvSpPr txBox="1"/>
          <p:nvPr/>
        </p:nvSpPr>
        <p:spPr>
          <a:xfrm>
            <a:off x="1760156" y="2664630"/>
            <a:ext cx="5363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rgbClr val="FF0000"/>
                </a:solidFill>
              </a:rPr>
              <a:t>0xAAAAAAAAAAAAAAAA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CAC20F-9943-C246-8DE3-8287CEFFE52A}"/>
              </a:ext>
            </a:extLst>
          </p:cNvPr>
          <p:cNvSpPr txBox="1"/>
          <p:nvPr/>
        </p:nvSpPr>
        <p:spPr>
          <a:xfrm>
            <a:off x="3658229" y="3291618"/>
            <a:ext cx="5363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rgbClr val="FF0000"/>
                </a:solidFill>
              </a:rPr>
              <a:t>0xFFFFFFFFFFFFFFFFF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666509-0509-C345-A303-DCD45CD3CC80}"/>
              </a:ext>
            </a:extLst>
          </p:cNvPr>
          <p:cNvSpPr/>
          <p:nvPr/>
        </p:nvSpPr>
        <p:spPr>
          <a:xfrm>
            <a:off x="4164173" y="2723351"/>
            <a:ext cx="1931827" cy="1153041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34304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015D64-5328-4945-BEB5-EDFB66F8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内存求解实现细节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8A59AD-DA13-1646-A248-BE0F70C50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400" b="1" dirty="0">
                <a:latin typeface="+mj-ea"/>
                <a:ea typeface="+mj-ea"/>
              </a:rPr>
              <a:t>相邻数据交差污染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8CC632-204F-F048-9233-74F56FE87E98}"/>
              </a:ext>
            </a:extLst>
          </p:cNvPr>
          <p:cNvSpPr/>
          <p:nvPr/>
        </p:nvSpPr>
        <p:spPr>
          <a:xfrm>
            <a:off x="2319872" y="3016526"/>
            <a:ext cx="5188226" cy="8249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Memory</a:t>
            </a:r>
            <a:endParaRPr kumimoji="1"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1D341ACE-0DDA-514C-AD66-96664BF81F0D}"/>
              </a:ext>
            </a:extLst>
          </p:cNvPr>
          <p:cNvCxnSpPr>
            <a:cxnSpLocks/>
          </p:cNvCxnSpPr>
          <p:nvPr/>
        </p:nvCxnSpPr>
        <p:spPr>
          <a:xfrm>
            <a:off x="4913985" y="2841365"/>
            <a:ext cx="0" cy="31113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740701A6-9B22-234A-830F-6B40A5B34277}"/>
              </a:ext>
            </a:extLst>
          </p:cNvPr>
          <p:cNvCxnSpPr>
            <a:cxnSpLocks/>
          </p:cNvCxnSpPr>
          <p:nvPr/>
        </p:nvCxnSpPr>
        <p:spPr>
          <a:xfrm flipV="1">
            <a:off x="6845722" y="4135775"/>
            <a:ext cx="0" cy="18169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D76A9AC-A698-7144-B16C-0EC788F51DFA}"/>
              </a:ext>
            </a:extLst>
          </p:cNvPr>
          <p:cNvSpPr txBox="1"/>
          <p:nvPr/>
        </p:nvSpPr>
        <p:spPr>
          <a:xfrm>
            <a:off x="2509876" y="4532219"/>
            <a:ext cx="5363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rgbClr val="FF0000"/>
                </a:solidFill>
              </a:rPr>
              <a:t>0xAAAAAAAAAAAAAAAA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CAC20F-9943-C246-8DE3-8287CEFFE52A}"/>
              </a:ext>
            </a:extLst>
          </p:cNvPr>
          <p:cNvSpPr txBox="1"/>
          <p:nvPr/>
        </p:nvSpPr>
        <p:spPr>
          <a:xfrm>
            <a:off x="4407949" y="5159207"/>
            <a:ext cx="5363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rgbClr val="FF0000"/>
                </a:solidFill>
              </a:rPr>
              <a:t>0xFFFFFFFFFFFFFFFFF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9ACD6AC-FA57-264F-93B3-ED20542524AD}"/>
              </a:ext>
            </a:extLst>
          </p:cNvPr>
          <p:cNvCxnSpPr>
            <a:cxnSpLocks/>
          </p:cNvCxnSpPr>
          <p:nvPr/>
        </p:nvCxnSpPr>
        <p:spPr>
          <a:xfrm flipH="1">
            <a:off x="6318212" y="3429000"/>
            <a:ext cx="1555127" cy="10785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EECCD2EF-ED24-9347-9E2C-D9086E95FF94}"/>
              </a:ext>
            </a:extLst>
          </p:cNvPr>
          <p:cNvSpPr txBox="1"/>
          <p:nvPr/>
        </p:nvSpPr>
        <p:spPr>
          <a:xfrm>
            <a:off x="7873339" y="2909733"/>
            <a:ext cx="15805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交叉污染区域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666509-0509-C345-A303-DCD45CD3CC80}"/>
              </a:ext>
            </a:extLst>
          </p:cNvPr>
          <p:cNvSpPr/>
          <p:nvPr/>
        </p:nvSpPr>
        <p:spPr>
          <a:xfrm>
            <a:off x="4913893" y="4590940"/>
            <a:ext cx="1931827" cy="1153041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45786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015D64-5328-4945-BEB5-EDFB66F8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内存求解实现细节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8A59AD-DA13-1646-A248-BE0F70C50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400" b="1" dirty="0">
                <a:latin typeface="+mj-ea"/>
                <a:ea typeface="+mj-ea"/>
              </a:rPr>
              <a:t>相邻数据交差污染</a:t>
            </a:r>
            <a:endParaRPr kumimoji="1" lang="en-US" altLang="zh-CN" sz="2400" b="1" dirty="0">
              <a:latin typeface="+mj-ea"/>
              <a:ea typeface="+mj-ea"/>
            </a:endParaRPr>
          </a:p>
          <a:p>
            <a:pPr marL="0" indent="0">
              <a:buNone/>
            </a:pPr>
            <a:endParaRPr kumimoji="1" lang="en-US" altLang="zh-CN" sz="2400" b="1" dirty="0">
              <a:latin typeface="+mj-ea"/>
              <a:ea typeface="+mj-ea"/>
            </a:endParaRPr>
          </a:p>
          <a:p>
            <a:pPr marL="0" indent="0">
              <a:buNone/>
            </a:pPr>
            <a:endParaRPr kumimoji="1" lang="en-US" altLang="zh-CN" sz="2400" b="1" dirty="0">
              <a:latin typeface="+mj-ea"/>
              <a:ea typeface="+mj-ea"/>
            </a:endParaRPr>
          </a:p>
          <a:p>
            <a:pPr marL="0" indent="0">
              <a:buNone/>
            </a:pPr>
            <a:endParaRPr kumimoji="1" lang="en-US" altLang="zh-CN" sz="2400" b="1" dirty="0">
              <a:latin typeface="+mj-ea"/>
              <a:ea typeface="+mj-ea"/>
            </a:endParaRPr>
          </a:p>
          <a:p>
            <a:pPr marL="0" indent="0">
              <a:buNone/>
            </a:pPr>
            <a:endParaRPr kumimoji="1" lang="en-US" altLang="zh-CN" sz="2400" b="1" dirty="0">
              <a:latin typeface="+mj-ea"/>
              <a:ea typeface="+mj-ea"/>
            </a:endParaRPr>
          </a:p>
          <a:p>
            <a:pPr marL="0" indent="0" algn="ctr">
              <a:buNone/>
            </a:pPr>
            <a:r>
              <a:rPr kumimoji="1" lang="en-US" altLang="zh-CN" sz="2400" b="1" dirty="0" err="1">
                <a:solidFill>
                  <a:srgbClr val="FF0000"/>
                </a:solidFill>
                <a:latin typeface="+mj-ea"/>
                <a:ea typeface="+mj-ea"/>
              </a:rPr>
              <a:t>Value_Result</a:t>
            </a: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=(A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&amp;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0x0000000FFFFFFFFF) &lt;&lt; 8 + </a:t>
            </a:r>
          </a:p>
          <a:p>
            <a:pPr marL="0" indent="0" algn="ctr">
              <a:buNone/>
            </a:pP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(B &amp; 0xFFFFFFFF) &gt;&gt; 8</a:t>
            </a:r>
            <a:endParaRPr kumimoji="1" lang="zh-CN" altLang="en-US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D76A9AC-A698-7144-B16C-0EC788F51DFA}"/>
              </a:ext>
            </a:extLst>
          </p:cNvPr>
          <p:cNvSpPr txBox="1"/>
          <p:nvPr/>
        </p:nvSpPr>
        <p:spPr>
          <a:xfrm>
            <a:off x="1760156" y="2664630"/>
            <a:ext cx="5363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rgbClr val="FF0000"/>
                </a:solidFill>
              </a:rPr>
              <a:t>0xAAAAAAAAAAAAAAAA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CAC20F-9943-C246-8DE3-8287CEFFE52A}"/>
              </a:ext>
            </a:extLst>
          </p:cNvPr>
          <p:cNvSpPr txBox="1"/>
          <p:nvPr/>
        </p:nvSpPr>
        <p:spPr>
          <a:xfrm>
            <a:off x="3658229" y="3291618"/>
            <a:ext cx="5363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rgbClr val="FF0000"/>
                </a:solidFill>
              </a:rPr>
              <a:t>0xFFFFFFFFFFFFFFFFF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666509-0509-C345-A303-DCD45CD3CC80}"/>
              </a:ext>
            </a:extLst>
          </p:cNvPr>
          <p:cNvSpPr/>
          <p:nvPr/>
        </p:nvSpPr>
        <p:spPr>
          <a:xfrm>
            <a:off x="4164173" y="2723351"/>
            <a:ext cx="1931827" cy="1153041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01090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分支求解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33600-7A20-2746-B6FF-DCFD7303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200" dirty="0">
                <a:latin typeface="+mj-ea"/>
                <a:ea typeface="+mj-ea"/>
              </a:rPr>
              <a:t>可计算的表达式</a:t>
            </a:r>
            <a:endParaRPr kumimoji="1" lang="en-US" altLang="zh-CN" sz="2200" dirty="0">
              <a:latin typeface="+mj-ea"/>
              <a:ea typeface="+mj-ea"/>
            </a:endParaRPr>
          </a:p>
          <a:p>
            <a:endParaRPr kumimoji="1" lang="en-US" altLang="zh-CN" sz="2200" dirty="0">
              <a:latin typeface="+mj-ea"/>
              <a:ea typeface="+mj-ea"/>
            </a:endParaRPr>
          </a:p>
          <a:p>
            <a:endParaRPr kumimoji="1" lang="en-US" altLang="zh-CN" sz="2200" dirty="0">
              <a:latin typeface="+mj-ea"/>
              <a:ea typeface="+mj-ea"/>
            </a:endParaRPr>
          </a:p>
          <a:p>
            <a:r>
              <a:rPr kumimoji="1" lang="zh-CN" altLang="en-US" sz="2200" dirty="0">
                <a:latin typeface="+mj-ea"/>
                <a:ea typeface="+mj-ea"/>
              </a:rPr>
              <a:t>需要求解的表达式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783F95-E571-5249-BB3B-F2F6EF8A6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743" y="1930400"/>
            <a:ext cx="5313480" cy="3967768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D3D322CC-2628-3041-BDF6-4D1B26AACA4A}"/>
              </a:ext>
            </a:extLst>
          </p:cNvPr>
          <p:cNvCxnSpPr>
            <a:cxnSpLocks/>
          </p:cNvCxnSpPr>
          <p:nvPr/>
        </p:nvCxnSpPr>
        <p:spPr>
          <a:xfrm flipH="1">
            <a:off x="7434606" y="3553905"/>
            <a:ext cx="776140" cy="3603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D775412-0E6A-7B40-AC61-225DD86040DD}"/>
              </a:ext>
            </a:extLst>
          </p:cNvPr>
          <p:cNvSpPr txBox="1"/>
          <p:nvPr/>
        </p:nvSpPr>
        <p:spPr>
          <a:xfrm>
            <a:off x="8210746" y="327291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永真表达式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C24AC72B-A9BD-FA49-8046-566805082B41}"/>
              </a:ext>
            </a:extLst>
          </p:cNvPr>
          <p:cNvCxnSpPr>
            <a:cxnSpLocks/>
          </p:cNvCxnSpPr>
          <p:nvPr/>
        </p:nvCxnSpPr>
        <p:spPr>
          <a:xfrm flipH="1">
            <a:off x="8298549" y="3995216"/>
            <a:ext cx="776140" cy="3603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EE9712A-7151-974A-B2F8-3AD92EE4843F}"/>
              </a:ext>
            </a:extLst>
          </p:cNvPr>
          <p:cNvSpPr txBox="1"/>
          <p:nvPr/>
        </p:nvSpPr>
        <p:spPr>
          <a:xfrm>
            <a:off x="9074689" y="377529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可计算表达式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452BAAA5-2807-7947-9FCF-3681BC4D3EE1}"/>
              </a:ext>
            </a:extLst>
          </p:cNvPr>
          <p:cNvCxnSpPr>
            <a:cxnSpLocks/>
          </p:cNvCxnSpPr>
          <p:nvPr/>
        </p:nvCxnSpPr>
        <p:spPr>
          <a:xfrm flipH="1">
            <a:off x="9297202" y="4447356"/>
            <a:ext cx="776140" cy="3603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3C335EF5-E272-334C-8F80-6EE921692E4E}"/>
              </a:ext>
            </a:extLst>
          </p:cNvPr>
          <p:cNvSpPr txBox="1"/>
          <p:nvPr/>
        </p:nvSpPr>
        <p:spPr>
          <a:xfrm>
            <a:off x="10073342" y="4166369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根据用户输入</a:t>
            </a:r>
            <a:endParaRPr kumimoji="1" lang="en-US" altLang="zh-CN" sz="20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判断表达式</a:t>
            </a:r>
          </a:p>
        </p:txBody>
      </p:sp>
    </p:spTree>
    <p:extLst>
      <p:ext uri="{BB962C8B-B14F-4D97-AF65-F5344CB8AC3E}">
        <p14:creationId xmlns:p14="http://schemas.microsoft.com/office/powerpoint/2010/main" val="36222707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分支求解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33600-7A20-2746-B6FF-DCFD7303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zh-CN" altLang="en-US" sz="2200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203CB4-30D3-6A48-B83A-E7AFDC4BB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805080"/>
            <a:ext cx="9685748" cy="4818538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71B03F15-826E-C94E-A73E-C9C0D5A839E4}"/>
              </a:ext>
            </a:extLst>
          </p:cNvPr>
          <p:cNvCxnSpPr>
            <a:cxnSpLocks/>
          </p:cNvCxnSpPr>
          <p:nvPr/>
        </p:nvCxnSpPr>
        <p:spPr>
          <a:xfrm flipH="1">
            <a:off x="6613717" y="1600028"/>
            <a:ext cx="776140" cy="3603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C6C8F76-45B5-DD45-8A28-CA23297D4450}"/>
              </a:ext>
            </a:extLst>
          </p:cNvPr>
          <p:cNvSpPr txBox="1"/>
          <p:nvPr/>
        </p:nvSpPr>
        <p:spPr>
          <a:xfrm>
            <a:off x="7389857" y="1306648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构造真假条件两条表达式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0E99F7B2-335E-4F45-A3E7-8404D0485C2C}"/>
              </a:ext>
            </a:extLst>
          </p:cNvPr>
          <p:cNvCxnSpPr>
            <a:cxnSpLocks/>
          </p:cNvCxnSpPr>
          <p:nvPr/>
        </p:nvCxnSpPr>
        <p:spPr>
          <a:xfrm flipH="1">
            <a:off x="7484883" y="2085537"/>
            <a:ext cx="386165" cy="33207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309DDF0-60BF-0342-81BC-B3AB11C71CCE}"/>
              </a:ext>
            </a:extLst>
          </p:cNvPr>
          <p:cNvSpPr txBox="1"/>
          <p:nvPr/>
        </p:nvSpPr>
        <p:spPr>
          <a:xfrm>
            <a:off x="7871048" y="1804550"/>
            <a:ext cx="3005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检验表达式是否有解</a:t>
            </a:r>
          </a:p>
        </p:txBody>
      </p:sp>
    </p:spTree>
    <p:extLst>
      <p:ext uri="{BB962C8B-B14F-4D97-AF65-F5344CB8AC3E}">
        <p14:creationId xmlns:p14="http://schemas.microsoft.com/office/powerpoint/2010/main" val="27928417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分支求解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33600-7A20-2746-B6FF-DCFD7303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200" dirty="0">
                <a:latin typeface="+mj-ea"/>
                <a:ea typeface="+mj-ea"/>
              </a:rPr>
              <a:t>演示：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174C776-353D-2B42-AA58-CA9EAB3A3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8031"/>
            <a:ext cx="12192000" cy="238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8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自动化合约代码审计方法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33600-7A20-2746-B6FF-DCFD7303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b="1" dirty="0">
                <a:latin typeface="+mj-ea"/>
                <a:ea typeface="+mj-ea"/>
              </a:rPr>
              <a:t>正则表达式</a:t>
            </a:r>
            <a:endParaRPr kumimoji="1" lang="en-US" altLang="zh-CN" sz="2000" b="1" dirty="0">
              <a:latin typeface="+mj-ea"/>
              <a:ea typeface="+mj-ea"/>
            </a:endParaRPr>
          </a:p>
          <a:p>
            <a:endParaRPr kumimoji="1" lang="en-US" altLang="zh-CN" sz="2000" b="1" dirty="0">
              <a:latin typeface="+mj-ea"/>
              <a:ea typeface="+mj-ea"/>
            </a:endParaRPr>
          </a:p>
          <a:p>
            <a:r>
              <a:rPr kumimoji="1" lang="en-US" altLang="zh-CN" sz="2000" b="1" dirty="0">
                <a:latin typeface="+mj-ea"/>
                <a:ea typeface="+mj-ea"/>
              </a:rPr>
              <a:t>AST(</a:t>
            </a:r>
            <a:r>
              <a:rPr kumimoji="1" lang="zh-CN" altLang="en-US" sz="2000" b="1" dirty="0">
                <a:latin typeface="+mj-ea"/>
                <a:ea typeface="+mj-ea"/>
              </a:rPr>
              <a:t>抽象语法树</a:t>
            </a:r>
            <a:r>
              <a:rPr kumimoji="1" lang="en-US" altLang="zh-CN" sz="2000" b="1" dirty="0">
                <a:latin typeface="+mj-ea"/>
                <a:ea typeface="+mj-ea"/>
              </a:rPr>
              <a:t>)</a:t>
            </a:r>
            <a:r>
              <a:rPr kumimoji="1" lang="zh-CN" altLang="en-US" sz="2000" b="1" dirty="0">
                <a:latin typeface="+mj-ea"/>
                <a:ea typeface="+mj-ea"/>
              </a:rPr>
              <a:t>匹配</a:t>
            </a:r>
            <a:br>
              <a:rPr kumimoji="1" lang="en-US" altLang="zh-CN" sz="2000" b="1" dirty="0">
                <a:latin typeface="+mj-ea"/>
                <a:ea typeface="+mj-ea"/>
              </a:rPr>
            </a:br>
            <a:endParaRPr kumimoji="1" lang="en-US" altLang="zh-CN" sz="2000" b="1" dirty="0">
              <a:latin typeface="+mj-ea"/>
              <a:ea typeface="+mj-ea"/>
            </a:endParaRPr>
          </a:p>
          <a:p>
            <a:r>
              <a:rPr kumimoji="1" lang="zh-CN" altLang="en-US" sz="2000" b="1" dirty="0">
                <a:latin typeface="+mj-ea"/>
                <a:ea typeface="+mj-ea"/>
              </a:rPr>
              <a:t>控制流</a:t>
            </a:r>
            <a:r>
              <a:rPr kumimoji="1" lang="en-US" altLang="zh-CN" sz="2000" b="1" dirty="0">
                <a:latin typeface="+mj-ea"/>
                <a:ea typeface="+mj-ea"/>
              </a:rPr>
              <a:t>/</a:t>
            </a:r>
            <a:r>
              <a:rPr kumimoji="1" lang="zh-CN" altLang="en-US" sz="2000" b="1" dirty="0">
                <a:latin typeface="+mj-ea"/>
                <a:ea typeface="+mj-ea"/>
              </a:rPr>
              <a:t>数据流跟踪</a:t>
            </a:r>
            <a:endParaRPr kumimoji="1" lang="en-US" altLang="zh-CN" sz="2000" b="1" dirty="0">
              <a:latin typeface="+mj-ea"/>
              <a:ea typeface="+mj-ea"/>
            </a:endParaRPr>
          </a:p>
          <a:p>
            <a:endParaRPr kumimoji="1" lang="en-US" altLang="zh-CN" sz="2000" b="1" dirty="0">
              <a:latin typeface="+mj-ea"/>
              <a:ea typeface="+mj-ea"/>
            </a:endParaRPr>
          </a:p>
          <a:p>
            <a:r>
              <a:rPr kumimoji="1" lang="zh-CN" altLang="en-US" sz="2000" b="1" dirty="0">
                <a:latin typeface="+mj-ea"/>
                <a:ea typeface="+mj-ea"/>
              </a:rPr>
              <a:t>符号执行</a:t>
            </a:r>
          </a:p>
        </p:txBody>
      </p:sp>
    </p:spTree>
    <p:extLst>
      <p:ext uri="{BB962C8B-B14F-4D97-AF65-F5344CB8AC3E}">
        <p14:creationId xmlns:p14="http://schemas.microsoft.com/office/powerpoint/2010/main" val="1970621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漏洞求解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33600-7A20-2746-B6FF-DCFD7303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400" dirty="0">
                <a:latin typeface="+mj-ea"/>
                <a:ea typeface="+mj-ea"/>
              </a:rPr>
              <a:t>漏洞求解的本质是进行约束求解</a:t>
            </a:r>
            <a:r>
              <a:rPr kumimoji="1" lang="en-US" altLang="zh-CN" sz="2400" dirty="0">
                <a:latin typeface="+mj-ea"/>
                <a:ea typeface="+mj-ea"/>
              </a:rPr>
              <a:t>,</a:t>
            </a:r>
            <a:r>
              <a:rPr kumimoji="1" lang="zh-CN" altLang="en-US" sz="2400" dirty="0">
                <a:latin typeface="+mj-ea"/>
                <a:ea typeface="+mj-ea"/>
              </a:rPr>
              <a:t>每种漏洞的求解方法不同</a:t>
            </a:r>
            <a:endParaRPr kumimoji="1" lang="en-US" altLang="zh-CN" sz="2400" dirty="0">
              <a:latin typeface="+mj-ea"/>
              <a:ea typeface="+mj-ea"/>
            </a:endParaRPr>
          </a:p>
          <a:p>
            <a:pPr marL="0" indent="0">
              <a:buNone/>
            </a:pPr>
            <a:endParaRPr kumimoji="1" lang="en-US" altLang="zh-CN" sz="2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1.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任意取值求解</a:t>
            </a:r>
            <a:endParaRPr kumimoji="1"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2.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特定范围求解</a:t>
            </a:r>
          </a:p>
        </p:txBody>
      </p:sp>
    </p:spTree>
    <p:extLst>
      <p:ext uri="{BB962C8B-B14F-4D97-AF65-F5344CB8AC3E}">
        <p14:creationId xmlns:p14="http://schemas.microsoft.com/office/powerpoint/2010/main" val="37085649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漏洞求解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4EC72B-8B72-0D44-B307-ADA731B25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188" y="1930400"/>
            <a:ext cx="3398602" cy="4251931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AAF03E49-D967-F045-A8F5-EF1D9A3674BC}"/>
              </a:ext>
            </a:extLst>
          </p:cNvPr>
          <p:cNvCxnSpPr>
            <a:cxnSpLocks/>
          </p:cNvCxnSpPr>
          <p:nvPr/>
        </p:nvCxnSpPr>
        <p:spPr>
          <a:xfrm flipH="1">
            <a:off x="7251295" y="5540953"/>
            <a:ext cx="954566" cy="4343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9739B885-A4FB-8447-9E0E-1877A15FC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793" y="3377278"/>
            <a:ext cx="3543300" cy="1892300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D7CC2A80-1EE4-DC4E-9FBD-F81BDBD9C7CF}"/>
              </a:ext>
            </a:extLst>
          </p:cNvPr>
          <p:cNvCxnSpPr>
            <a:cxnSpLocks/>
          </p:cNvCxnSpPr>
          <p:nvPr/>
        </p:nvCxnSpPr>
        <p:spPr>
          <a:xfrm>
            <a:off x="2635557" y="2978351"/>
            <a:ext cx="440360" cy="5627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27FD534-D122-5347-A737-A890C3A7FAB2}"/>
              </a:ext>
            </a:extLst>
          </p:cNvPr>
          <p:cNvSpPr txBox="1"/>
          <p:nvPr/>
        </p:nvSpPr>
        <p:spPr>
          <a:xfrm>
            <a:off x="677334" y="2003114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1.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任意取值求解</a:t>
            </a:r>
            <a:endParaRPr kumimoji="1"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EB3EEFD-3001-8F4F-BCDF-D9394A69AE63}"/>
              </a:ext>
            </a:extLst>
          </p:cNvPr>
          <p:cNvSpPr txBox="1"/>
          <p:nvPr/>
        </p:nvSpPr>
        <p:spPr>
          <a:xfrm>
            <a:off x="8205861" y="52695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触发点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70A2527-EAFE-E947-A034-63CD96DDA0AE}"/>
              </a:ext>
            </a:extLst>
          </p:cNvPr>
          <p:cNvSpPr txBox="1"/>
          <p:nvPr/>
        </p:nvSpPr>
        <p:spPr>
          <a:xfrm>
            <a:off x="1935610" y="255545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检验参数</a:t>
            </a:r>
          </a:p>
        </p:txBody>
      </p:sp>
    </p:spTree>
    <p:extLst>
      <p:ext uri="{BB962C8B-B14F-4D97-AF65-F5344CB8AC3E}">
        <p14:creationId xmlns:p14="http://schemas.microsoft.com/office/powerpoint/2010/main" val="7683180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漏洞求解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7FD534-D122-5347-A737-A890C3A7FAB2}"/>
              </a:ext>
            </a:extLst>
          </p:cNvPr>
          <p:cNvSpPr txBox="1"/>
          <p:nvPr/>
        </p:nvSpPr>
        <p:spPr>
          <a:xfrm>
            <a:off x="677334" y="2003114"/>
            <a:ext cx="9639883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1.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执行到</a:t>
            </a: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CALL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指令时从栈中获取</a:t>
            </a:r>
            <a:r>
              <a:rPr kumimoji="1" lang="en-US" altLang="zh-CN" sz="2400" b="1" dirty="0" err="1">
                <a:solidFill>
                  <a:srgbClr val="FF0000"/>
                </a:solidFill>
                <a:latin typeface="+mj-ea"/>
                <a:ea typeface="+mj-ea"/>
              </a:rPr>
              <a:t>CALL_Addr</a:t>
            </a:r>
            <a:endParaRPr kumimoji="1"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2.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如果</a:t>
            </a:r>
            <a:r>
              <a:rPr kumimoji="1" lang="en-US" altLang="zh-CN" sz="2400" b="1" dirty="0" err="1">
                <a:solidFill>
                  <a:srgbClr val="FF0000"/>
                </a:solidFill>
                <a:latin typeface="+mj-ea"/>
                <a:ea typeface="+mj-ea"/>
              </a:rPr>
              <a:t>CALL_Addr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不可控</a:t>
            </a: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,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那就忽略</a:t>
            </a:r>
            <a:endParaRPr kumimoji="1"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3.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结合所有前置条件对</a:t>
            </a:r>
            <a:r>
              <a:rPr kumimoji="1" lang="en-US" altLang="zh-CN" sz="2400" b="1" dirty="0" err="1">
                <a:solidFill>
                  <a:srgbClr val="FF0000"/>
                </a:solidFill>
                <a:latin typeface="+mj-ea"/>
                <a:ea typeface="+mj-ea"/>
              </a:rPr>
              <a:t>CALL_Addr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进行约束校验</a:t>
            </a: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,</a:t>
            </a:r>
          </a:p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检验</a:t>
            </a:r>
            <a:r>
              <a:rPr kumimoji="1" lang="en-US" altLang="zh-CN" sz="2400" b="1" dirty="0" err="1">
                <a:solidFill>
                  <a:srgbClr val="FF0000"/>
                </a:solidFill>
                <a:latin typeface="+mj-ea"/>
                <a:ea typeface="+mj-ea"/>
              </a:rPr>
              <a:t>CALL_Addr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的值能否同时满足多个地址</a:t>
            </a:r>
            <a:endParaRPr kumimoji="1"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endParaRPr kumimoji="1"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kumimoji="1" lang="en-US" altLang="zh-CN" sz="2400" b="1" dirty="0">
                <a:latin typeface="+mj-ea"/>
                <a:ea typeface="+mj-ea"/>
              </a:rPr>
              <a:t>Sat1 = </a:t>
            </a:r>
            <a:r>
              <a:rPr kumimoji="1" lang="zh-CN" altLang="en-US" sz="2400" b="1" dirty="0">
                <a:latin typeface="+mj-ea"/>
                <a:ea typeface="+mj-ea"/>
              </a:rPr>
              <a:t>前置条件</a:t>
            </a:r>
            <a:r>
              <a:rPr kumimoji="1" lang="en-US" altLang="zh-CN" sz="2400" b="1" dirty="0">
                <a:latin typeface="+mj-ea"/>
                <a:ea typeface="+mj-ea"/>
              </a:rPr>
              <a:t> + (</a:t>
            </a:r>
            <a:r>
              <a:rPr kumimoji="1" lang="en-US" altLang="zh-CN" sz="2400" b="1" dirty="0" err="1">
                <a:latin typeface="+mj-ea"/>
                <a:ea typeface="+mj-ea"/>
              </a:rPr>
              <a:t>CALL_Addr</a:t>
            </a:r>
            <a:r>
              <a:rPr kumimoji="1" lang="en-US" altLang="zh-CN" sz="2400" b="1" dirty="0">
                <a:latin typeface="+mj-ea"/>
                <a:ea typeface="+mj-ea"/>
              </a:rPr>
              <a:t> == 0x1234567) =&gt; </a:t>
            </a:r>
            <a:r>
              <a:rPr kumimoji="1" lang="en-US" altLang="zh-CN" sz="2400" b="1" dirty="0" err="1">
                <a:latin typeface="+mj-ea"/>
                <a:ea typeface="+mj-ea"/>
              </a:rPr>
              <a:t>is_sat</a:t>
            </a:r>
            <a:r>
              <a:rPr kumimoji="1" lang="en-US" altLang="zh-CN" sz="2400" b="1" dirty="0">
                <a:latin typeface="+mj-ea"/>
                <a:ea typeface="+mj-ea"/>
              </a:rPr>
              <a:t>() ?</a:t>
            </a:r>
          </a:p>
          <a:p>
            <a:r>
              <a:rPr kumimoji="1" lang="en-US" altLang="zh-CN" sz="2400" b="1" dirty="0">
                <a:latin typeface="+mj-ea"/>
                <a:ea typeface="+mj-ea"/>
              </a:rPr>
              <a:t>Sat2 = </a:t>
            </a:r>
            <a:r>
              <a:rPr kumimoji="1" lang="zh-CN" altLang="en-US" sz="2400" b="1" dirty="0">
                <a:latin typeface="+mj-ea"/>
                <a:ea typeface="+mj-ea"/>
              </a:rPr>
              <a:t>前置条件</a:t>
            </a:r>
            <a:r>
              <a:rPr kumimoji="1" lang="en-US" altLang="zh-CN" sz="2400" b="1" dirty="0">
                <a:latin typeface="+mj-ea"/>
                <a:ea typeface="+mj-ea"/>
              </a:rPr>
              <a:t> + (</a:t>
            </a:r>
            <a:r>
              <a:rPr kumimoji="1" lang="en-US" altLang="zh-CN" sz="2400" b="1" dirty="0" err="1">
                <a:latin typeface="+mj-ea"/>
                <a:ea typeface="+mj-ea"/>
              </a:rPr>
              <a:t>CALL_Addr</a:t>
            </a:r>
            <a:r>
              <a:rPr kumimoji="1" lang="en-US" altLang="zh-CN" sz="2400" b="1" dirty="0">
                <a:latin typeface="+mj-ea"/>
                <a:ea typeface="+mj-ea"/>
              </a:rPr>
              <a:t> == 0xFFFFFFFF</a:t>
            </a:r>
            <a:r>
              <a:rPr kumimoji="1" lang="en-US" altLang="zh-CN" sz="2400" b="1" dirty="0">
                <a:latin typeface="+mj-ea"/>
              </a:rPr>
              <a:t>) =&gt; </a:t>
            </a:r>
            <a:r>
              <a:rPr kumimoji="1" lang="en-US" altLang="zh-CN" sz="2400" b="1" dirty="0" err="1">
                <a:latin typeface="+mj-ea"/>
              </a:rPr>
              <a:t>is_sat</a:t>
            </a:r>
            <a:r>
              <a:rPr kumimoji="1" lang="en-US" altLang="zh-CN" sz="2400" b="1" dirty="0">
                <a:latin typeface="+mj-ea"/>
              </a:rPr>
              <a:t>() ?</a:t>
            </a:r>
            <a:endParaRPr kumimoji="1" lang="en-US" altLang="zh-CN" sz="2400" b="1" dirty="0">
              <a:latin typeface="+mj-ea"/>
              <a:ea typeface="+mj-ea"/>
            </a:endParaRPr>
          </a:p>
          <a:p>
            <a:r>
              <a:rPr kumimoji="1" lang="en-US" altLang="zh-CN" sz="2400" b="1" dirty="0">
                <a:latin typeface="+mj-ea"/>
                <a:ea typeface="+mj-ea"/>
              </a:rPr>
              <a:t>Sat3 = </a:t>
            </a:r>
            <a:r>
              <a:rPr kumimoji="1" lang="zh-CN" altLang="en-US" sz="2400" b="1" dirty="0">
                <a:latin typeface="+mj-ea"/>
                <a:ea typeface="+mj-ea"/>
              </a:rPr>
              <a:t>前置条件</a:t>
            </a:r>
            <a:r>
              <a:rPr kumimoji="1" lang="en-US" altLang="zh-CN" sz="2400" b="1" dirty="0">
                <a:latin typeface="+mj-ea"/>
                <a:ea typeface="+mj-ea"/>
              </a:rPr>
              <a:t> + (</a:t>
            </a:r>
            <a:r>
              <a:rPr kumimoji="1" lang="en-US" altLang="zh-CN" sz="2400" b="1" dirty="0" err="1">
                <a:latin typeface="+mj-ea"/>
                <a:ea typeface="+mj-ea"/>
              </a:rPr>
              <a:t>CALL_Addr</a:t>
            </a:r>
            <a:r>
              <a:rPr kumimoji="1" lang="en-US" altLang="zh-CN" sz="2400" b="1" dirty="0">
                <a:latin typeface="+mj-ea"/>
                <a:ea typeface="+mj-ea"/>
              </a:rPr>
              <a:t> == 0xDEADDEAD</a:t>
            </a:r>
            <a:r>
              <a:rPr kumimoji="1" lang="en-US" altLang="zh-CN" sz="2400" b="1" dirty="0">
                <a:latin typeface="+mj-ea"/>
              </a:rPr>
              <a:t>) =&gt; </a:t>
            </a:r>
            <a:r>
              <a:rPr kumimoji="1" lang="en-US" altLang="zh-CN" sz="2400" b="1" dirty="0" err="1">
                <a:latin typeface="+mj-ea"/>
              </a:rPr>
              <a:t>is_sat</a:t>
            </a:r>
            <a:r>
              <a:rPr kumimoji="1" lang="en-US" altLang="zh-CN" sz="2400" b="1" dirty="0">
                <a:latin typeface="+mj-ea"/>
              </a:rPr>
              <a:t>() ?</a:t>
            </a:r>
          </a:p>
          <a:p>
            <a:endParaRPr kumimoji="1" lang="en-US" altLang="zh-CN" sz="2400" b="1" dirty="0">
              <a:latin typeface="+mj-ea"/>
            </a:endParaRPr>
          </a:p>
          <a:p>
            <a:r>
              <a:rPr kumimoji="1" lang="en-US" altLang="zh-CN" sz="2800" b="1" dirty="0">
                <a:solidFill>
                  <a:srgbClr val="FF0000"/>
                </a:solidFill>
                <a:latin typeface="+mj-ea"/>
              </a:rPr>
              <a:t>            RCE = ((Sat1 &amp; Sat2 &amp; Sat3) == True)</a:t>
            </a:r>
          </a:p>
          <a:p>
            <a:endParaRPr kumimoji="1" lang="en-US" altLang="zh-CN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261887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漏洞求解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33600-7A20-2746-B6FF-DCFD7303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76F7E7-EFF8-6949-B2FD-4D84EACC6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477" y="1532670"/>
            <a:ext cx="7029045" cy="5136610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D5CDC2DA-41C0-784A-8C74-23CDDD73E507}"/>
              </a:ext>
            </a:extLst>
          </p:cNvPr>
          <p:cNvCxnSpPr>
            <a:cxnSpLocks/>
          </p:cNvCxnSpPr>
          <p:nvPr/>
        </p:nvCxnSpPr>
        <p:spPr>
          <a:xfrm flipV="1">
            <a:off x="2013625" y="2160589"/>
            <a:ext cx="820982" cy="2810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2913CC42-F0D2-9B40-91DF-284CD6A452C3}"/>
              </a:ext>
            </a:extLst>
          </p:cNvPr>
          <p:cNvSpPr txBox="1"/>
          <p:nvPr/>
        </p:nvSpPr>
        <p:spPr>
          <a:xfrm>
            <a:off x="978711" y="2441643"/>
            <a:ext cx="1210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检验地址对象是否带有输入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19C67CBB-4CEC-244D-98CF-44CE04419E45}"/>
              </a:ext>
            </a:extLst>
          </p:cNvPr>
          <p:cNvCxnSpPr>
            <a:cxnSpLocks/>
          </p:cNvCxnSpPr>
          <p:nvPr/>
        </p:nvCxnSpPr>
        <p:spPr>
          <a:xfrm flipH="1">
            <a:off x="6173822" y="3017568"/>
            <a:ext cx="762001" cy="241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093B83A-525D-7545-9FED-26BB5E2FE6C8}"/>
              </a:ext>
            </a:extLst>
          </p:cNvPr>
          <p:cNvSpPr txBox="1"/>
          <p:nvPr/>
        </p:nvSpPr>
        <p:spPr>
          <a:xfrm>
            <a:off x="6935821" y="2509736"/>
            <a:ext cx="11770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初始化</a:t>
            </a:r>
            <a:r>
              <a:rPr kumimoji="1"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EVM</a:t>
            </a:r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用户输入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42F54BC4-287F-5D47-BF54-2F5D5C2489A1}"/>
              </a:ext>
            </a:extLst>
          </p:cNvPr>
          <p:cNvCxnSpPr>
            <a:cxnSpLocks/>
          </p:cNvCxnSpPr>
          <p:nvPr/>
        </p:nvCxnSpPr>
        <p:spPr>
          <a:xfrm flipV="1">
            <a:off x="2004292" y="4028613"/>
            <a:ext cx="820982" cy="2810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232AD86-5E76-2044-B640-AB3061CEEA33}"/>
              </a:ext>
            </a:extLst>
          </p:cNvPr>
          <p:cNvSpPr txBox="1"/>
          <p:nvPr/>
        </p:nvSpPr>
        <p:spPr>
          <a:xfrm>
            <a:off x="969378" y="4309667"/>
            <a:ext cx="1210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添加前置条件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887F89A1-53C8-1140-B213-491F668F2398}"/>
              </a:ext>
            </a:extLst>
          </p:cNvPr>
          <p:cNvCxnSpPr>
            <a:cxnSpLocks/>
          </p:cNvCxnSpPr>
          <p:nvPr/>
        </p:nvCxnSpPr>
        <p:spPr>
          <a:xfrm flipH="1">
            <a:off x="9589796" y="4509722"/>
            <a:ext cx="762001" cy="241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79B8E28-D7EA-494C-8FAC-34703732A8C1}"/>
              </a:ext>
            </a:extLst>
          </p:cNvPr>
          <p:cNvSpPr txBox="1"/>
          <p:nvPr/>
        </p:nvSpPr>
        <p:spPr>
          <a:xfrm>
            <a:off x="10351797" y="4150975"/>
            <a:ext cx="1177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添加漏洞约束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8D2D880-BA17-2847-A622-5147A30353D1}"/>
              </a:ext>
            </a:extLst>
          </p:cNvPr>
          <p:cNvCxnSpPr>
            <a:cxnSpLocks/>
          </p:cNvCxnSpPr>
          <p:nvPr/>
        </p:nvCxnSpPr>
        <p:spPr>
          <a:xfrm flipV="1">
            <a:off x="2013625" y="5158080"/>
            <a:ext cx="820982" cy="2810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769F614-45E9-384C-B000-E4E445C310DB}"/>
              </a:ext>
            </a:extLst>
          </p:cNvPr>
          <p:cNvSpPr txBox="1"/>
          <p:nvPr/>
        </p:nvSpPr>
        <p:spPr>
          <a:xfrm>
            <a:off x="978711" y="5439134"/>
            <a:ext cx="1210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检验是否存在满足的解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C4688520-BF35-944D-8635-1D54DB447E74}"/>
              </a:ext>
            </a:extLst>
          </p:cNvPr>
          <p:cNvCxnSpPr>
            <a:cxnSpLocks/>
          </p:cNvCxnSpPr>
          <p:nvPr/>
        </p:nvCxnSpPr>
        <p:spPr>
          <a:xfrm flipH="1">
            <a:off x="9001272" y="5786735"/>
            <a:ext cx="762001" cy="241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F3AD366-AB5A-3548-B456-8460803BFB06}"/>
              </a:ext>
            </a:extLst>
          </p:cNvPr>
          <p:cNvSpPr txBox="1"/>
          <p:nvPr/>
        </p:nvSpPr>
        <p:spPr>
          <a:xfrm>
            <a:off x="9763273" y="5427988"/>
            <a:ext cx="1414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生成满足约束的</a:t>
            </a:r>
            <a:r>
              <a:rPr kumimoji="1"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Payload</a:t>
            </a:r>
            <a:endParaRPr kumimoji="1" lang="zh-CN" altLang="en-US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29571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漏洞求解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7FD534-D122-5347-A737-A890C3A7FAB2}"/>
              </a:ext>
            </a:extLst>
          </p:cNvPr>
          <p:cNvSpPr txBox="1"/>
          <p:nvPr/>
        </p:nvSpPr>
        <p:spPr>
          <a:xfrm>
            <a:off x="677334" y="2003114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2.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特定范围求解</a:t>
            </a:r>
            <a:endParaRPr kumimoji="1"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FEAE95C-8723-ED4D-AFEB-CBB31BEF8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97" y="2464779"/>
            <a:ext cx="2206578" cy="37586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7500B82-D099-A44A-B7A5-6721E2A8A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64779"/>
            <a:ext cx="1906179" cy="3758662"/>
          </a:xfrm>
          <a:prstGeom prst="rect">
            <a:avLst/>
          </a:prstGeom>
        </p:spPr>
      </p:pic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DFA8591-4D7A-9C41-8049-11622AB81FCE}"/>
              </a:ext>
            </a:extLst>
          </p:cNvPr>
          <p:cNvCxnSpPr>
            <a:cxnSpLocks/>
          </p:cNvCxnSpPr>
          <p:nvPr/>
        </p:nvCxnSpPr>
        <p:spPr>
          <a:xfrm flipH="1" flipV="1">
            <a:off x="7191608" y="3163159"/>
            <a:ext cx="1247886" cy="38746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DB72EA3D-74A5-3249-9383-8EC288E3C25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348691" y="4074205"/>
            <a:ext cx="1457691" cy="6453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1E8E53B-6D5D-3F48-AE5A-E913B183D7B0}"/>
              </a:ext>
            </a:extLst>
          </p:cNvPr>
          <p:cNvSpPr txBox="1"/>
          <p:nvPr/>
        </p:nvSpPr>
        <p:spPr>
          <a:xfrm>
            <a:off x="8439494" y="3350573"/>
            <a:ext cx="954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触发点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9B233BB-C547-224B-98AF-5E2366426C44}"/>
              </a:ext>
            </a:extLst>
          </p:cNvPr>
          <p:cNvSpPr txBox="1"/>
          <p:nvPr/>
        </p:nvSpPr>
        <p:spPr>
          <a:xfrm>
            <a:off x="1743397" y="367409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检验参数</a:t>
            </a:r>
          </a:p>
        </p:txBody>
      </p:sp>
    </p:spTree>
    <p:extLst>
      <p:ext uri="{BB962C8B-B14F-4D97-AF65-F5344CB8AC3E}">
        <p14:creationId xmlns:p14="http://schemas.microsoft.com/office/powerpoint/2010/main" val="42563891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漏洞求解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7FD534-D122-5347-A737-A890C3A7FAB2}"/>
              </a:ext>
            </a:extLst>
          </p:cNvPr>
          <p:cNvSpPr txBox="1"/>
          <p:nvPr/>
        </p:nvSpPr>
        <p:spPr>
          <a:xfrm>
            <a:off x="677334" y="2003114"/>
            <a:ext cx="1086387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kumimoji="1" lang="en-US" altLang="zh-CN" sz="2400" b="1" dirty="0">
                <a:latin typeface="+mj-ea"/>
                <a:ea typeface="+mj-ea"/>
              </a:rPr>
              <a:t>Sat1 = </a:t>
            </a:r>
            <a:r>
              <a:rPr kumimoji="1" lang="zh-CN" altLang="en-US" sz="2400" b="1" dirty="0">
                <a:latin typeface="+mj-ea"/>
                <a:ea typeface="+mj-ea"/>
              </a:rPr>
              <a:t>前置条件</a:t>
            </a:r>
            <a:r>
              <a:rPr kumimoji="1" lang="en-US" altLang="zh-CN" sz="2400" b="1" dirty="0">
                <a:latin typeface="+mj-ea"/>
                <a:ea typeface="+mj-ea"/>
              </a:rPr>
              <a:t> + ((OpNum1 + OpNum2)  &gt; 0xFFFFFFFF) =&gt; </a:t>
            </a:r>
            <a:r>
              <a:rPr kumimoji="1" lang="en-US" altLang="zh-CN" sz="2400" b="1" dirty="0" err="1">
                <a:latin typeface="+mj-ea"/>
                <a:ea typeface="+mj-ea"/>
              </a:rPr>
              <a:t>is_sat</a:t>
            </a:r>
            <a:r>
              <a:rPr kumimoji="1" lang="en-US" altLang="zh-CN" sz="2400" b="1" dirty="0">
                <a:latin typeface="+mj-ea"/>
                <a:ea typeface="+mj-ea"/>
              </a:rPr>
              <a:t>() ?</a:t>
            </a:r>
          </a:p>
          <a:p>
            <a:r>
              <a:rPr kumimoji="1" lang="en-US" altLang="zh-CN" sz="2400" b="1" dirty="0">
                <a:latin typeface="+mj-ea"/>
                <a:ea typeface="+mj-ea"/>
              </a:rPr>
              <a:t>Sat2 = </a:t>
            </a:r>
            <a:r>
              <a:rPr kumimoji="1" lang="zh-CN" altLang="en-US" sz="2400" b="1" dirty="0">
                <a:latin typeface="+mj-ea"/>
                <a:ea typeface="+mj-ea"/>
              </a:rPr>
              <a:t>前置条件</a:t>
            </a:r>
            <a:r>
              <a:rPr kumimoji="1" lang="en-US" altLang="zh-CN" sz="2400" b="1" dirty="0">
                <a:latin typeface="+mj-ea"/>
                <a:ea typeface="+mj-ea"/>
              </a:rPr>
              <a:t> + </a:t>
            </a:r>
            <a:r>
              <a:rPr kumimoji="1" lang="en-US" altLang="zh-CN" sz="2400" b="1" dirty="0">
                <a:latin typeface="+mj-ea"/>
              </a:rPr>
              <a:t>((OpNum1 + OpNum2)  &lt; 0) =&gt; </a:t>
            </a:r>
            <a:r>
              <a:rPr kumimoji="1" lang="en-US" altLang="zh-CN" sz="2400" b="1" dirty="0" err="1">
                <a:latin typeface="+mj-ea"/>
              </a:rPr>
              <a:t>is_sat</a:t>
            </a:r>
            <a:r>
              <a:rPr kumimoji="1" lang="en-US" altLang="zh-CN" sz="2400" b="1" dirty="0">
                <a:latin typeface="+mj-ea"/>
              </a:rPr>
              <a:t>() ?</a:t>
            </a:r>
            <a:endParaRPr kumimoji="1" lang="en-US" altLang="zh-CN" sz="2400" b="1" dirty="0">
              <a:latin typeface="+mj-ea"/>
              <a:ea typeface="+mj-ea"/>
            </a:endParaRPr>
          </a:p>
          <a:p>
            <a:endParaRPr kumimoji="1" lang="en-US" altLang="zh-CN" sz="2400" b="1" dirty="0">
              <a:latin typeface="+mj-ea"/>
            </a:endParaRPr>
          </a:p>
          <a:p>
            <a:r>
              <a:rPr kumimoji="1" lang="en-US" altLang="zh-CN" sz="2800" b="1" dirty="0">
                <a:latin typeface="+mj-ea"/>
                <a:ea typeface="+mj-ea"/>
              </a:rPr>
              <a:t>                   </a:t>
            </a:r>
            <a:r>
              <a:rPr kumimoji="1"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上溢出</a:t>
            </a:r>
            <a:r>
              <a:rPr kumimoji="1" lang="en-US" altLang="zh-CN" sz="2800" b="1" dirty="0">
                <a:solidFill>
                  <a:srgbClr val="FF0000"/>
                </a:solidFill>
                <a:latin typeface="+mj-ea"/>
                <a:ea typeface="+mj-ea"/>
              </a:rPr>
              <a:t>      (Sat1) == True</a:t>
            </a:r>
            <a:endParaRPr kumimoji="1"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kumimoji="1" lang="en-US" altLang="zh-CN" sz="2800" b="1" dirty="0">
                <a:solidFill>
                  <a:srgbClr val="FF0000"/>
                </a:solidFill>
                <a:latin typeface="+mj-ea"/>
                <a:ea typeface="+mj-ea"/>
              </a:rPr>
              <a:t>                   </a:t>
            </a:r>
            <a:r>
              <a:rPr kumimoji="1"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下溢出</a:t>
            </a:r>
            <a:r>
              <a:rPr kumimoji="1" lang="en-US" altLang="zh-CN" sz="2800" b="1" dirty="0">
                <a:solidFill>
                  <a:srgbClr val="FF0000"/>
                </a:solidFill>
                <a:latin typeface="+mj-ea"/>
                <a:ea typeface="+mj-ea"/>
              </a:rPr>
              <a:t>      (Sat2) == True</a:t>
            </a:r>
          </a:p>
          <a:p>
            <a:endParaRPr kumimoji="1" lang="en-US" altLang="zh-CN" sz="2800" b="1" dirty="0">
              <a:solidFill>
                <a:srgbClr val="FF0000"/>
              </a:solidFill>
              <a:latin typeface="+mj-ea"/>
            </a:endParaRPr>
          </a:p>
          <a:p>
            <a:endParaRPr kumimoji="1" lang="en-US" altLang="zh-CN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20747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漏洞求解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33600-7A20-2746-B6FF-DCFD7303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BC6522-990D-8A47-B2FD-E65735C89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031" y="1347359"/>
            <a:ext cx="6517937" cy="5251372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D1ED2B1D-5DE0-3C46-AD5A-3FD92A6F7B71}"/>
              </a:ext>
            </a:extLst>
          </p:cNvPr>
          <p:cNvCxnSpPr>
            <a:cxnSpLocks/>
          </p:cNvCxnSpPr>
          <p:nvPr/>
        </p:nvCxnSpPr>
        <p:spPr>
          <a:xfrm flipV="1">
            <a:off x="2237361" y="2160589"/>
            <a:ext cx="820982" cy="2810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3CCDB50-6A53-2846-B705-1769E1294B07}"/>
              </a:ext>
            </a:extLst>
          </p:cNvPr>
          <p:cNvSpPr txBox="1"/>
          <p:nvPr/>
        </p:nvSpPr>
        <p:spPr>
          <a:xfrm>
            <a:off x="1202447" y="2441643"/>
            <a:ext cx="1210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检验地址对象是否带有输入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B37C5309-E6A5-564E-88B9-03E58C0FF786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238877" y="2547560"/>
            <a:ext cx="1104136" cy="29291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3BC4BD4-855F-954A-BADC-39829D863966}"/>
              </a:ext>
            </a:extLst>
          </p:cNvPr>
          <p:cNvSpPr txBox="1"/>
          <p:nvPr/>
        </p:nvSpPr>
        <p:spPr>
          <a:xfrm>
            <a:off x="7343013" y="2039728"/>
            <a:ext cx="11770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初始化</a:t>
            </a:r>
            <a:r>
              <a:rPr kumimoji="1"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EVM</a:t>
            </a:r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用户输入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F80A6A40-0EE1-4443-908B-BBD29A8653E1}"/>
              </a:ext>
            </a:extLst>
          </p:cNvPr>
          <p:cNvCxnSpPr>
            <a:cxnSpLocks/>
          </p:cNvCxnSpPr>
          <p:nvPr/>
        </p:nvCxnSpPr>
        <p:spPr>
          <a:xfrm flipV="1">
            <a:off x="2228028" y="4028613"/>
            <a:ext cx="820982" cy="2810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BD472A3-7145-D54B-A235-69DF1BECEED7}"/>
              </a:ext>
            </a:extLst>
          </p:cNvPr>
          <p:cNvSpPr txBox="1"/>
          <p:nvPr/>
        </p:nvSpPr>
        <p:spPr>
          <a:xfrm>
            <a:off x="1193114" y="4309667"/>
            <a:ext cx="1210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添加前置条件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6C47EF1-FCC2-C14B-A774-9808CA7FD01F}"/>
              </a:ext>
            </a:extLst>
          </p:cNvPr>
          <p:cNvCxnSpPr>
            <a:cxnSpLocks/>
          </p:cNvCxnSpPr>
          <p:nvPr/>
        </p:nvCxnSpPr>
        <p:spPr>
          <a:xfrm flipH="1">
            <a:off x="9225008" y="4508051"/>
            <a:ext cx="762001" cy="241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87BDC209-D6C1-8B49-9119-B1FD72E3631C}"/>
              </a:ext>
            </a:extLst>
          </p:cNvPr>
          <p:cNvSpPr txBox="1"/>
          <p:nvPr/>
        </p:nvSpPr>
        <p:spPr>
          <a:xfrm>
            <a:off x="9987009" y="4149304"/>
            <a:ext cx="1177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添加漏洞约束</a:t>
            </a: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0E51B3B1-0A8C-F64B-BCD8-E982F52774A6}"/>
              </a:ext>
            </a:extLst>
          </p:cNvPr>
          <p:cNvCxnSpPr>
            <a:cxnSpLocks/>
          </p:cNvCxnSpPr>
          <p:nvPr/>
        </p:nvCxnSpPr>
        <p:spPr>
          <a:xfrm flipV="1">
            <a:off x="2237361" y="5158080"/>
            <a:ext cx="820982" cy="2810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05E9E35-C59B-374A-B937-0A550CAB888E}"/>
              </a:ext>
            </a:extLst>
          </p:cNvPr>
          <p:cNvSpPr txBox="1"/>
          <p:nvPr/>
        </p:nvSpPr>
        <p:spPr>
          <a:xfrm>
            <a:off x="1202447" y="5439134"/>
            <a:ext cx="1210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检验是否存在满足的解</a:t>
            </a: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42F9493E-D6F7-AB48-A963-BDF607F999EC}"/>
              </a:ext>
            </a:extLst>
          </p:cNvPr>
          <p:cNvCxnSpPr>
            <a:cxnSpLocks/>
          </p:cNvCxnSpPr>
          <p:nvPr/>
        </p:nvCxnSpPr>
        <p:spPr>
          <a:xfrm flipH="1">
            <a:off x="9037114" y="5712668"/>
            <a:ext cx="762001" cy="2411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BBD8921-EF79-9E4D-BE3B-30C9A456D406}"/>
              </a:ext>
            </a:extLst>
          </p:cNvPr>
          <p:cNvSpPr txBox="1"/>
          <p:nvPr/>
        </p:nvSpPr>
        <p:spPr>
          <a:xfrm>
            <a:off x="9799115" y="5353921"/>
            <a:ext cx="1414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生成满足约束的</a:t>
            </a:r>
            <a:r>
              <a:rPr kumimoji="1"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Payload</a:t>
            </a:r>
            <a:endParaRPr kumimoji="1" lang="zh-CN" altLang="en-US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693373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2BBFF4-665D-F448-B5B9-4C8434B2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漏洞求解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9A7DC7-71B2-D241-9EF4-CC06929FF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7FE68E-ECBD-E049-92D8-367ECAA18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64" y="2024887"/>
            <a:ext cx="5092562" cy="2524986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7B41E76A-C827-0041-B763-EC2576B3E39E}"/>
              </a:ext>
            </a:extLst>
          </p:cNvPr>
          <p:cNvCxnSpPr>
            <a:cxnSpLocks/>
          </p:cNvCxnSpPr>
          <p:nvPr/>
        </p:nvCxnSpPr>
        <p:spPr>
          <a:xfrm flipH="1">
            <a:off x="5228864" y="2523970"/>
            <a:ext cx="750362" cy="6154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5AA2D58-2E6D-5646-80C0-F2FBEC7E6995}"/>
              </a:ext>
            </a:extLst>
          </p:cNvPr>
          <p:cNvSpPr txBox="1"/>
          <p:nvPr/>
        </p:nvSpPr>
        <p:spPr>
          <a:xfrm>
            <a:off x="5257835" y="2029210"/>
            <a:ext cx="209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没有</a:t>
            </a: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Revert()</a:t>
            </a:r>
            <a:endParaRPr kumimoji="1" lang="zh-CN" altLang="en-US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3FB35E-38D9-8040-9D20-16DAB5DB1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226" y="3160042"/>
            <a:ext cx="5629979" cy="3017022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345222F-9E44-F948-B5F3-CA6119C2610C}"/>
              </a:ext>
            </a:extLst>
          </p:cNvPr>
          <p:cNvCxnSpPr>
            <a:cxnSpLocks/>
          </p:cNvCxnSpPr>
          <p:nvPr/>
        </p:nvCxnSpPr>
        <p:spPr>
          <a:xfrm>
            <a:off x="7143498" y="3882217"/>
            <a:ext cx="744102" cy="50741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3EBFFC6-7C04-774D-957B-F1DF58A973DD}"/>
              </a:ext>
            </a:extLst>
          </p:cNvPr>
          <p:cNvSpPr txBox="1"/>
          <p:nvPr/>
        </p:nvSpPr>
        <p:spPr>
          <a:xfrm>
            <a:off x="6096000" y="3395841"/>
            <a:ext cx="209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存在</a:t>
            </a: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Revert()</a:t>
            </a:r>
            <a:endParaRPr kumimoji="1" lang="zh-CN" altLang="en-US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1657BC-A2E7-1C46-ADEF-41070F2D9236}"/>
              </a:ext>
            </a:extLst>
          </p:cNvPr>
          <p:cNvSpPr txBox="1"/>
          <p:nvPr/>
        </p:nvSpPr>
        <p:spPr>
          <a:xfrm>
            <a:off x="677334" y="207356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程序路径检验</a:t>
            </a:r>
            <a:endParaRPr kumimoji="1"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231610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重复验证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33600-7A20-2746-B6FF-DCFD7303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28E1B5-EA4A-3948-B12C-63A4451B0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581" y="1415768"/>
            <a:ext cx="7190838" cy="5245177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12FB63C7-ADC7-1345-B985-59EB6EFE7825}"/>
              </a:ext>
            </a:extLst>
          </p:cNvPr>
          <p:cNvCxnSpPr>
            <a:cxnSpLocks/>
          </p:cNvCxnSpPr>
          <p:nvPr/>
        </p:nvCxnSpPr>
        <p:spPr>
          <a:xfrm flipV="1">
            <a:off x="1941003" y="1934314"/>
            <a:ext cx="820982" cy="2810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C9E1A053-4372-0146-9AEB-AEF29CCE3021}"/>
              </a:ext>
            </a:extLst>
          </p:cNvPr>
          <p:cNvSpPr txBox="1"/>
          <p:nvPr/>
        </p:nvSpPr>
        <p:spPr>
          <a:xfrm>
            <a:off x="677334" y="2188407"/>
            <a:ext cx="1846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获取</a:t>
            </a:r>
            <a:r>
              <a:rPr kumimoji="1"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Transfer</a:t>
            </a:r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函数所有的分支路径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5EEBF295-732A-8B41-98C1-13A3678D9828}"/>
              </a:ext>
            </a:extLst>
          </p:cNvPr>
          <p:cNvCxnSpPr>
            <a:cxnSpLocks/>
          </p:cNvCxnSpPr>
          <p:nvPr/>
        </p:nvCxnSpPr>
        <p:spPr>
          <a:xfrm flipV="1">
            <a:off x="1931670" y="3802338"/>
            <a:ext cx="820982" cy="2810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1C10B18D-4B64-B54B-A692-2315ECA5FBD3}"/>
              </a:ext>
            </a:extLst>
          </p:cNvPr>
          <p:cNvSpPr txBox="1"/>
          <p:nvPr/>
        </p:nvSpPr>
        <p:spPr>
          <a:xfrm>
            <a:off x="654018" y="4091741"/>
            <a:ext cx="1846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探索</a:t>
            </a:r>
            <a:r>
              <a:rPr kumimoji="1"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transfer</a:t>
            </a:r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成功转账的路径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663DFEB3-D059-844B-AD36-F46075D7DBB5}"/>
              </a:ext>
            </a:extLst>
          </p:cNvPr>
          <p:cNvCxnSpPr>
            <a:cxnSpLocks/>
          </p:cNvCxnSpPr>
          <p:nvPr/>
        </p:nvCxnSpPr>
        <p:spPr>
          <a:xfrm flipV="1">
            <a:off x="1941003" y="4931805"/>
            <a:ext cx="820982" cy="2810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047B553D-244D-BB41-A306-3210D6EF1206}"/>
              </a:ext>
            </a:extLst>
          </p:cNvPr>
          <p:cNvSpPr txBox="1"/>
          <p:nvPr/>
        </p:nvSpPr>
        <p:spPr>
          <a:xfrm>
            <a:off x="654018" y="5212859"/>
            <a:ext cx="1751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对分析的分支进行筛选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C23182D9-7A41-204E-9FC6-5F495DCF7760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478353" y="5366747"/>
            <a:ext cx="1104136" cy="1390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8A83B32-A7FC-6E46-8B65-CEF85AAEDC02}"/>
              </a:ext>
            </a:extLst>
          </p:cNvPr>
          <p:cNvSpPr txBox="1"/>
          <p:nvPr/>
        </p:nvSpPr>
        <p:spPr>
          <a:xfrm>
            <a:off x="7582489" y="4705027"/>
            <a:ext cx="29551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转账成功的路径必须是</a:t>
            </a:r>
            <a:r>
              <a:rPr kumimoji="1"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Return/Stop</a:t>
            </a:r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结束</a:t>
            </a:r>
            <a:endParaRPr kumimoji="1" lang="en-US" altLang="zh-CN" sz="20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转账失败的路径必须是</a:t>
            </a:r>
            <a:r>
              <a:rPr kumimoji="1"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Revert/Invalid</a:t>
            </a:r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结束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F70A5E3-0907-3845-932B-FE30AF77D9F4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600937" y="5366747"/>
            <a:ext cx="981552" cy="7078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B92786-F7C4-1C4C-8150-A873C2F66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效果展示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EB2AF5-0F6A-9C4F-9D3A-23B37AE0F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7322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9F6C5F-E14D-8A45-B4BD-DC7E3D1E5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EVM (Ethereum Virtual-Machin)</a:t>
            </a:r>
            <a:r>
              <a:rPr kumimoji="1" lang="zh-CN" altLang="en-US" dirty="0"/>
              <a:t>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AEB83F-0154-774B-9536-63E117E66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C09769-4AC2-2246-9DC4-C7CAD1596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72" y="1579856"/>
            <a:ext cx="7956760" cy="504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691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33600-7A20-2746-B6FF-DCFD7303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0C2984-4A41-E24D-9DA2-BAA0FFB60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420" y="609600"/>
            <a:ext cx="7862656" cy="59918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49CEB4-BD34-D640-ADF1-610D09863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496" y="5611966"/>
            <a:ext cx="5415170" cy="98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254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真实漏洞案例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33600-7A20-2746-B6FF-DCFD7303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BEC</a:t>
            </a:r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786971-DF70-764C-8583-710432E73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726" y="1711295"/>
            <a:ext cx="8408307" cy="477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926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真实漏洞案例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33600-7A20-2746-B6FF-DCFD7303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>
                <a:latin typeface="+mj-ea"/>
                <a:ea typeface="+mj-ea"/>
              </a:rPr>
              <a:t>假充值</a:t>
            </a:r>
            <a:endParaRPr kumimoji="1" lang="en-US" altLang="zh-CN" sz="24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" altLang="zh-CN" sz="2400" dirty="0">
                <a:hlinkClick r:id="rId2"/>
              </a:rPr>
              <a:t>https://etherscan.io/address/0x9B11EFcAAA1890f6eE52C6bB7CF8153aC5d74139#contracts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53EFC7-407F-954B-9863-0145500FE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716977"/>
            <a:ext cx="10772938" cy="190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603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7FD52-7A9C-9B45-A51A-A80956BF96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Thanks !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48ADBD9-DF5A-7D4A-AE22-071CD52D2E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3910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智能合约代码结构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33600-7A20-2746-B6FF-DCFD7303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b="1" dirty="0">
                <a:latin typeface="+mj-ea"/>
                <a:ea typeface="+mj-ea"/>
              </a:rPr>
              <a:t>1.Creation/Runtime </a:t>
            </a:r>
            <a:r>
              <a:rPr kumimoji="1" lang="zh-CN" altLang="en-US" sz="2000" b="1" dirty="0">
                <a:latin typeface="+mj-ea"/>
                <a:ea typeface="+mj-ea"/>
              </a:rPr>
              <a:t>代码</a:t>
            </a:r>
            <a:endParaRPr kumimoji="1" lang="en-US" altLang="zh-CN" sz="2000" b="1" dirty="0">
              <a:latin typeface="+mj-ea"/>
              <a:ea typeface="+mj-ea"/>
            </a:endParaRPr>
          </a:p>
          <a:p>
            <a:r>
              <a:rPr kumimoji="1" lang="en-US" altLang="zh-CN" sz="2000" b="1" dirty="0">
                <a:latin typeface="+mj-ea"/>
                <a:ea typeface="+mj-ea"/>
              </a:rPr>
              <a:t>2.</a:t>
            </a:r>
            <a:r>
              <a:rPr kumimoji="1" lang="zh-CN" altLang="en-US" sz="2000" b="1" dirty="0">
                <a:latin typeface="+mj-ea"/>
                <a:ea typeface="+mj-ea"/>
              </a:rPr>
              <a:t>合约预校验部分</a:t>
            </a:r>
            <a:endParaRPr kumimoji="1" lang="en-US" altLang="zh-CN" sz="2000" b="1" dirty="0">
              <a:latin typeface="+mj-ea"/>
              <a:ea typeface="+mj-ea"/>
            </a:endParaRPr>
          </a:p>
          <a:p>
            <a:r>
              <a:rPr kumimoji="1" lang="en-US" altLang="zh-CN" sz="2000" b="1" dirty="0">
                <a:latin typeface="+mj-ea"/>
                <a:ea typeface="+mj-ea"/>
              </a:rPr>
              <a:t>3.Payable</a:t>
            </a:r>
            <a:r>
              <a:rPr kumimoji="1" lang="zh-CN" altLang="en-US" sz="2000" b="1" dirty="0">
                <a:latin typeface="+mj-ea"/>
                <a:ea typeface="+mj-ea"/>
              </a:rPr>
              <a:t> 检测</a:t>
            </a:r>
            <a:endParaRPr kumimoji="1" lang="en-US" altLang="zh-CN" sz="2000" b="1" dirty="0">
              <a:latin typeface="+mj-ea"/>
              <a:ea typeface="+mj-ea"/>
            </a:endParaRPr>
          </a:p>
          <a:p>
            <a:r>
              <a:rPr kumimoji="1" lang="en-US" altLang="zh-CN" sz="2000" b="1" dirty="0">
                <a:latin typeface="+mj-ea"/>
                <a:ea typeface="+mj-ea"/>
              </a:rPr>
              <a:t>4.</a:t>
            </a:r>
            <a:r>
              <a:rPr kumimoji="1" lang="zh-CN" altLang="en-US" sz="2000" b="1" dirty="0">
                <a:latin typeface="+mj-ea"/>
                <a:ea typeface="+mj-ea"/>
              </a:rPr>
              <a:t>从</a:t>
            </a:r>
            <a:r>
              <a:rPr kumimoji="1" lang="en-US" altLang="zh-CN" sz="2000" b="1" dirty="0">
                <a:latin typeface="+mj-ea"/>
                <a:ea typeface="+mj-ea"/>
              </a:rPr>
              <a:t>CALLDATA</a:t>
            </a:r>
            <a:r>
              <a:rPr kumimoji="1" lang="zh-CN" altLang="en-US" sz="2000" b="1" dirty="0">
                <a:latin typeface="+mj-ea"/>
                <a:ea typeface="+mj-ea"/>
              </a:rPr>
              <a:t> 中提取函数参数</a:t>
            </a:r>
            <a:endParaRPr kumimoji="1" lang="en-US" altLang="zh-CN" sz="2000" b="1" dirty="0">
              <a:latin typeface="+mj-ea"/>
              <a:ea typeface="+mj-ea"/>
            </a:endParaRPr>
          </a:p>
          <a:p>
            <a:r>
              <a:rPr kumimoji="1" lang="en-US" altLang="zh-CN" sz="2000" b="1" dirty="0">
                <a:latin typeface="+mj-ea"/>
                <a:ea typeface="+mj-ea"/>
              </a:rPr>
              <a:t>5.</a:t>
            </a:r>
            <a:r>
              <a:rPr kumimoji="1" lang="zh-CN" altLang="en-US" sz="2000" b="1" dirty="0">
                <a:latin typeface="+mj-ea"/>
                <a:ea typeface="+mj-ea"/>
              </a:rPr>
              <a:t>函数代码</a:t>
            </a:r>
            <a:endParaRPr kumimoji="1" lang="en-US" altLang="zh-CN" sz="2000" b="1" dirty="0">
              <a:latin typeface="+mj-ea"/>
              <a:ea typeface="+mj-ea"/>
            </a:endParaRPr>
          </a:p>
          <a:p>
            <a:r>
              <a:rPr kumimoji="1" lang="en-US" altLang="zh-CN" sz="2000" b="1" dirty="0">
                <a:latin typeface="+mj-ea"/>
                <a:ea typeface="+mj-ea"/>
              </a:rPr>
              <a:t>6.</a:t>
            </a:r>
            <a:r>
              <a:rPr kumimoji="1" lang="zh-CN" altLang="en-US" sz="2000" b="1" dirty="0">
                <a:latin typeface="+mj-ea"/>
                <a:ea typeface="+mj-ea"/>
              </a:rPr>
              <a:t>返回数据</a:t>
            </a:r>
          </a:p>
        </p:txBody>
      </p:sp>
    </p:spTree>
    <p:extLst>
      <p:ext uri="{BB962C8B-B14F-4D97-AF65-F5344CB8AC3E}">
        <p14:creationId xmlns:p14="http://schemas.microsoft.com/office/powerpoint/2010/main" val="3075044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B6D-6A20-8B4E-8A22-060E416A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智能合约中的</a:t>
            </a:r>
            <a:r>
              <a:rPr kumimoji="1" lang="en-US" altLang="zh-CN" dirty="0"/>
              <a:t>Creation </a:t>
            </a:r>
            <a:r>
              <a:rPr kumimoji="1" lang="zh-CN" altLang="en-US" dirty="0"/>
              <a:t>和</a:t>
            </a:r>
            <a:r>
              <a:rPr kumimoji="1" lang="en-US" altLang="zh-CN" dirty="0"/>
              <a:t>Runtime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33600-7A20-2746-B6FF-DCFD7303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dirty="0">
                <a:latin typeface="+mj-ea"/>
                <a:ea typeface="+mj-ea"/>
              </a:rPr>
              <a:t>Creation : </a:t>
            </a:r>
          </a:p>
          <a:p>
            <a:pPr marL="0" indent="0">
              <a:buNone/>
            </a:pPr>
            <a:r>
              <a:rPr kumimoji="1" lang="zh-CN" altLang="en-US" sz="2000" dirty="0">
                <a:latin typeface="+mj-ea"/>
                <a:ea typeface="+mj-ea"/>
              </a:rPr>
              <a:t>对应智能合约的</a:t>
            </a:r>
            <a:r>
              <a:rPr kumimoji="1" lang="en-US" altLang="zh-CN" sz="2000" dirty="0">
                <a:latin typeface="+mj-ea"/>
                <a:ea typeface="+mj-ea"/>
              </a:rPr>
              <a:t>constructor </a:t>
            </a:r>
            <a:r>
              <a:rPr kumimoji="1" lang="zh-CN" altLang="en-US" sz="2000" dirty="0">
                <a:latin typeface="+mj-ea"/>
                <a:ea typeface="+mj-ea"/>
              </a:rPr>
              <a:t>函数，</a:t>
            </a:r>
            <a:endParaRPr kumimoji="1" lang="en-US" altLang="zh-CN" sz="20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zh-CN" altLang="en-US" sz="2000" dirty="0">
                <a:latin typeface="+mj-ea"/>
                <a:ea typeface="+mj-ea"/>
              </a:rPr>
              <a:t>用于对合约进行初始化操作</a:t>
            </a:r>
            <a:endParaRPr kumimoji="1" lang="en-US" altLang="zh-CN" sz="2000" dirty="0">
              <a:latin typeface="+mj-ea"/>
              <a:ea typeface="+mj-ea"/>
            </a:endParaRPr>
          </a:p>
          <a:p>
            <a:endParaRPr kumimoji="1" lang="en-US" altLang="zh-CN" sz="2000" dirty="0">
              <a:latin typeface="+mj-ea"/>
              <a:ea typeface="+mj-ea"/>
            </a:endParaRPr>
          </a:p>
          <a:p>
            <a:endParaRPr kumimoji="1" lang="en-US" altLang="zh-CN" sz="2000" dirty="0">
              <a:latin typeface="+mj-ea"/>
              <a:ea typeface="+mj-ea"/>
            </a:endParaRPr>
          </a:p>
          <a:p>
            <a:r>
              <a:rPr kumimoji="1" lang="en-US" altLang="zh-CN" sz="2000" dirty="0">
                <a:latin typeface="+mj-ea"/>
                <a:ea typeface="+mj-ea"/>
              </a:rPr>
              <a:t>Runtime</a:t>
            </a:r>
            <a:r>
              <a:rPr kumimoji="1" lang="zh-CN" altLang="en-US" sz="2000" dirty="0">
                <a:latin typeface="+mj-ea"/>
                <a:ea typeface="+mj-ea"/>
              </a:rPr>
              <a:t> </a:t>
            </a:r>
            <a:r>
              <a:rPr kumimoji="1" lang="en-US" altLang="zh-CN" sz="2000" dirty="0">
                <a:latin typeface="+mj-ea"/>
                <a:ea typeface="+mj-ea"/>
              </a:rPr>
              <a:t>:</a:t>
            </a:r>
          </a:p>
          <a:p>
            <a:pPr marL="0" indent="0">
              <a:buNone/>
            </a:pPr>
            <a:r>
              <a:rPr kumimoji="1" lang="zh-CN" altLang="en-US" sz="2000" dirty="0">
                <a:latin typeface="+mj-ea"/>
                <a:ea typeface="+mj-ea"/>
              </a:rPr>
              <a:t>合约执行主要代码保存的位置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09C374-495A-0C45-93CC-89C14CF6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766" y="1701523"/>
            <a:ext cx="5097290" cy="4960679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07CDCF30-AF8B-F74E-90E2-2459104BC626}"/>
              </a:ext>
            </a:extLst>
          </p:cNvPr>
          <p:cNvCxnSpPr>
            <a:cxnSpLocks/>
          </p:cNvCxnSpPr>
          <p:nvPr/>
        </p:nvCxnSpPr>
        <p:spPr>
          <a:xfrm flipH="1" flipV="1">
            <a:off x="9485514" y="2186477"/>
            <a:ext cx="1233173" cy="6726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79E89F4C-A4AA-E64F-8A1D-9B6D984F4071}"/>
              </a:ext>
            </a:extLst>
          </p:cNvPr>
          <p:cNvCxnSpPr>
            <a:cxnSpLocks/>
          </p:cNvCxnSpPr>
          <p:nvPr/>
        </p:nvCxnSpPr>
        <p:spPr>
          <a:xfrm flipH="1">
            <a:off x="9518959" y="4752304"/>
            <a:ext cx="1083818" cy="7518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A6938A76-24DB-264A-8131-4CDB7B61BBFC}"/>
              </a:ext>
            </a:extLst>
          </p:cNvPr>
          <p:cNvSpPr txBox="1"/>
          <p:nvPr/>
        </p:nvSpPr>
        <p:spPr>
          <a:xfrm>
            <a:off x="10102100" y="2896377"/>
            <a:ext cx="1412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</a:rPr>
              <a:t>Creation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42BFAC4-B4E6-1546-A2B7-FB21A5837B84}"/>
              </a:ext>
            </a:extLst>
          </p:cNvPr>
          <p:cNvSpPr txBox="1"/>
          <p:nvPr/>
        </p:nvSpPr>
        <p:spPr>
          <a:xfrm>
            <a:off x="10102100" y="4253372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</a:rPr>
              <a:t>Runtime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067159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平面</Template>
  <TotalTime>4716</TotalTime>
  <Words>1708</Words>
  <Application>Microsoft Macintosh PowerPoint</Application>
  <PresentationFormat>宽屏</PresentationFormat>
  <Paragraphs>348</Paragraphs>
  <Slides>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78" baseType="lpstr">
      <vt:lpstr>方正姚体</vt:lpstr>
      <vt:lpstr>Arial</vt:lpstr>
      <vt:lpstr>Trebuchet MS</vt:lpstr>
      <vt:lpstr>Wingdings 3</vt:lpstr>
      <vt:lpstr>平面</vt:lpstr>
      <vt:lpstr>Ethereum智能合约与符号执行技术</vt:lpstr>
      <vt:lpstr>Contents / 目录</vt:lpstr>
      <vt:lpstr>Ethereum 与智能合约</vt:lpstr>
      <vt:lpstr>Ethereum 整体架构原理</vt:lpstr>
      <vt:lpstr>Ethereum 智能合约的代码结构</vt:lpstr>
      <vt:lpstr>自动化合约代码审计方法</vt:lpstr>
      <vt:lpstr>EVM (Ethereum Virtual-Machin)架构</vt:lpstr>
      <vt:lpstr>智能合约代码结构</vt:lpstr>
      <vt:lpstr>智能合约中的Creation 和Runtime </vt:lpstr>
      <vt:lpstr>智能合约预校验</vt:lpstr>
      <vt:lpstr>从单个函数开始分析智能合约结构</vt:lpstr>
      <vt:lpstr>Payable 关键字检测</vt:lpstr>
      <vt:lpstr>PowerPoint 演示文稿</vt:lpstr>
      <vt:lpstr>从CALLDATA 中获取函数参数</vt:lpstr>
      <vt:lpstr>函数主体代码</vt:lpstr>
      <vt:lpstr>函数返回值处理</vt:lpstr>
      <vt:lpstr>嵌套函数间调用</vt:lpstr>
      <vt:lpstr>符号执行原理</vt:lpstr>
      <vt:lpstr>什么是符号执行</vt:lpstr>
      <vt:lpstr>符号执行之模拟指令执行</vt:lpstr>
      <vt:lpstr>符号执行之模拟指令执行之实现原理</vt:lpstr>
      <vt:lpstr>程序路径分析</vt:lpstr>
      <vt:lpstr>符号执行之分支求解</vt:lpstr>
      <vt:lpstr>符号执行之分支求解</vt:lpstr>
      <vt:lpstr>一个C 语言示例</vt:lpstr>
      <vt:lpstr>符号执行实现原理</vt:lpstr>
      <vt:lpstr>求解程序判断</vt:lpstr>
      <vt:lpstr>求解程序判断</vt:lpstr>
      <vt:lpstr>求解程序判断</vt:lpstr>
      <vt:lpstr>深入研究Ethereum 智能合约漏洞</vt:lpstr>
      <vt:lpstr>智能合约的漏洞原理</vt:lpstr>
      <vt:lpstr>符号执行漏洞求解之任意代码执行</vt:lpstr>
      <vt:lpstr>符号执行漏洞求解之任意代码执行</vt:lpstr>
      <vt:lpstr>符号执行漏洞求解之任意代码执行</vt:lpstr>
      <vt:lpstr>符号执行漏洞求解之任意地址转账</vt:lpstr>
      <vt:lpstr>符号执行漏洞求解之任意地址转账</vt:lpstr>
      <vt:lpstr>符号执行漏洞求解之假充值</vt:lpstr>
      <vt:lpstr>符号执行漏洞求解之假充值</vt:lpstr>
      <vt:lpstr>符号执行漏洞求解之假充值</vt:lpstr>
      <vt:lpstr>符号执行漏洞求解之整数溢出检测</vt:lpstr>
      <vt:lpstr>符号执行漏洞求解之整数溢出检测</vt:lpstr>
      <vt:lpstr>符号执行漏洞求解之整数溢出检测</vt:lpstr>
      <vt:lpstr>符号执行工具具体实现细节</vt:lpstr>
      <vt:lpstr>EVM Bytecode 反编译</vt:lpstr>
      <vt:lpstr>分割Construter 和Runtime 代码</vt:lpstr>
      <vt:lpstr>指令模拟</vt:lpstr>
      <vt:lpstr>状态上下文</vt:lpstr>
      <vt:lpstr>内存，栈与StateDB</vt:lpstr>
      <vt:lpstr>构造用户输入</vt:lpstr>
      <vt:lpstr>内存求解实现细节</vt:lpstr>
      <vt:lpstr>内存求解实现细节</vt:lpstr>
      <vt:lpstr>内存求解实现细节</vt:lpstr>
      <vt:lpstr>内存求解实现细节</vt:lpstr>
      <vt:lpstr>内存求解实现细节</vt:lpstr>
      <vt:lpstr>内存求解实现细节</vt:lpstr>
      <vt:lpstr>内存求解实现细节</vt:lpstr>
      <vt:lpstr>分支求解</vt:lpstr>
      <vt:lpstr>分支求解</vt:lpstr>
      <vt:lpstr>分支求解</vt:lpstr>
      <vt:lpstr>漏洞求解</vt:lpstr>
      <vt:lpstr>漏洞求解</vt:lpstr>
      <vt:lpstr>漏洞求解</vt:lpstr>
      <vt:lpstr>漏洞求解</vt:lpstr>
      <vt:lpstr>漏洞求解</vt:lpstr>
      <vt:lpstr>漏洞求解</vt:lpstr>
      <vt:lpstr>漏洞求解</vt:lpstr>
      <vt:lpstr>漏洞求解</vt:lpstr>
      <vt:lpstr>重复验证</vt:lpstr>
      <vt:lpstr>效果展示</vt:lpstr>
      <vt:lpstr>Demo</vt:lpstr>
      <vt:lpstr>真实漏洞案例</vt:lpstr>
      <vt:lpstr>真实漏洞案例</vt:lpstr>
      <vt:lpstr>Thanks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Ethereum智能合约与符号执行技术</dc:title>
  <dc:creator>Microsoft Office User</dc:creator>
  <cp:lastModifiedBy>Microsoft Office User</cp:lastModifiedBy>
  <cp:revision>145</cp:revision>
  <dcterms:created xsi:type="dcterms:W3CDTF">2019-06-10T03:31:48Z</dcterms:created>
  <dcterms:modified xsi:type="dcterms:W3CDTF">2019-06-13T10:08:34Z</dcterms:modified>
</cp:coreProperties>
</file>